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798" r:id="rId2"/>
    <p:sldMasterId id="2147483812" r:id="rId3"/>
  </p:sldMasterIdLst>
  <p:notesMasterIdLst>
    <p:notesMasterId r:id="rId34"/>
  </p:notesMasterIdLst>
  <p:handoutMasterIdLst>
    <p:handoutMasterId r:id="rId35"/>
  </p:handoutMasterIdLst>
  <p:sldIdLst>
    <p:sldId id="408" r:id="rId4"/>
    <p:sldId id="369" r:id="rId5"/>
    <p:sldId id="373" r:id="rId6"/>
    <p:sldId id="392" r:id="rId7"/>
    <p:sldId id="398" r:id="rId8"/>
    <p:sldId id="397" r:id="rId9"/>
    <p:sldId id="399" r:id="rId10"/>
    <p:sldId id="381" r:id="rId11"/>
    <p:sldId id="404" r:id="rId12"/>
    <p:sldId id="382" r:id="rId13"/>
    <p:sldId id="390" r:id="rId14"/>
    <p:sldId id="407" r:id="rId15"/>
    <p:sldId id="371" r:id="rId16"/>
    <p:sldId id="379" r:id="rId17"/>
    <p:sldId id="374" r:id="rId18"/>
    <p:sldId id="376" r:id="rId19"/>
    <p:sldId id="377" r:id="rId20"/>
    <p:sldId id="384" r:id="rId21"/>
    <p:sldId id="396" r:id="rId22"/>
    <p:sldId id="389" r:id="rId23"/>
    <p:sldId id="388" r:id="rId24"/>
    <p:sldId id="401" r:id="rId25"/>
    <p:sldId id="387" r:id="rId26"/>
    <p:sldId id="400" r:id="rId27"/>
    <p:sldId id="402" r:id="rId28"/>
    <p:sldId id="405" r:id="rId29"/>
    <p:sldId id="406" r:id="rId30"/>
    <p:sldId id="391" r:id="rId31"/>
    <p:sldId id="366" r:id="rId32"/>
    <p:sldId id="409" r:id="rId33"/>
  </p:sldIdLst>
  <p:sldSz cx="9144000" cy="5143500" type="screen16x9"/>
  <p:notesSz cx="6810375" cy="9942513"/>
  <p:defaultTex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guide id="3" orient="horz" pos="3132">
          <p15:clr>
            <a:srgbClr val="A4A3A4"/>
          </p15:clr>
        </p15:guide>
        <p15:guide id="4"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24192"/>
    <a:srgbClr val="A8BBC0"/>
    <a:srgbClr val="FFFF00"/>
    <a:srgbClr val="000000"/>
    <a:srgbClr val="68717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72" autoAdjust="0"/>
    <p:restoredTop sz="82277" autoAdjust="0"/>
  </p:normalViewPr>
  <p:slideViewPr>
    <p:cSldViewPr snapToGrid="0">
      <p:cViewPr varScale="1">
        <p:scale>
          <a:sx n="148" d="100"/>
          <a:sy n="148" d="100"/>
        </p:scale>
        <p:origin x="-642"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70" y="-120"/>
      </p:cViewPr>
      <p:guideLst>
        <p:guide orient="horz" pos="2880"/>
        <p:guide orient="horz" pos="3132"/>
        <p:guide pos="2160"/>
        <p:guide pos="2145"/>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7636" y="0"/>
            <a:ext cx="2951163" cy="497126"/>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E3A1A956-FBA6-4D44-9717-88B588F88EA2}" type="datetimeFigureOut">
              <a:rPr lang="en-US"/>
              <a:pPr>
                <a:defRPr/>
              </a:pPr>
              <a:t>4/14/2019</a:t>
            </a:fld>
            <a:endParaRPr lang="en-US"/>
          </a:p>
        </p:txBody>
      </p:sp>
      <p:sp>
        <p:nvSpPr>
          <p:cNvPr id="4" name="Footer Placeholder 3"/>
          <p:cNvSpPr>
            <a:spLocks noGrp="1"/>
          </p:cNvSpPr>
          <p:nvPr>
            <p:ph type="ftr" sz="quarter" idx="2"/>
          </p:nvPr>
        </p:nvSpPr>
        <p:spPr>
          <a:xfrm>
            <a:off x="0" y="9443662"/>
            <a:ext cx="2951163" cy="497126"/>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7636" y="9443662"/>
            <a:ext cx="2951163" cy="497126"/>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EB7DA75-3119-461F-BBD9-15CADFA283A7}" type="slidenum">
              <a:rPr lang="en-US"/>
              <a:pPr>
                <a:defRPr/>
              </a:pPr>
              <a:t>‹#›</a:t>
            </a:fld>
            <a:endParaRPr lang="en-US"/>
          </a:p>
        </p:txBody>
      </p:sp>
    </p:spTree>
    <p:extLst>
      <p:ext uri="{BB962C8B-B14F-4D97-AF65-F5344CB8AC3E}">
        <p14:creationId xmlns="" xmlns:p14="http://schemas.microsoft.com/office/powerpoint/2010/main" val="3867598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7636" y="0"/>
            <a:ext cx="2951163" cy="497126"/>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2CF6B7E-5EE0-4686-A335-20EF82FA6D28}" type="datetimeFigureOut">
              <a:rPr lang="en-US"/>
              <a:pPr>
                <a:defRPr/>
              </a:pPr>
              <a:t>4/14/2019</a:t>
            </a:fld>
            <a:endParaRPr lang="en-US"/>
          </a:p>
        </p:txBody>
      </p:sp>
      <p:sp>
        <p:nvSpPr>
          <p:cNvPr id="4" name="Slide Image Placeholder 3"/>
          <p:cNvSpPr>
            <a:spLocks noGrp="1" noRot="1" noChangeAspect="1"/>
          </p:cNvSpPr>
          <p:nvPr>
            <p:ph type="sldImg" idx="2"/>
          </p:nvPr>
        </p:nvSpPr>
        <p:spPr>
          <a:xfrm>
            <a:off x="92075" y="746125"/>
            <a:ext cx="6626225" cy="3727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1038" y="4722694"/>
            <a:ext cx="5448300" cy="4474131"/>
          </a:xfrm>
          <a:prstGeom prst="rect">
            <a:avLst/>
          </a:prstGeom>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26C2616F-011D-47B3-A2C1-4E16F11993E6}" type="slidenum">
              <a:rPr lang="en-US"/>
              <a:pPr>
                <a:defRPr/>
              </a:pPr>
              <a:t>‹#›</a:t>
            </a:fld>
            <a:endParaRPr lang="en-US"/>
          </a:p>
        </p:txBody>
      </p:sp>
    </p:spTree>
    <p:extLst>
      <p:ext uri="{BB962C8B-B14F-4D97-AF65-F5344CB8AC3E}">
        <p14:creationId xmlns="" xmlns:p14="http://schemas.microsoft.com/office/powerpoint/2010/main" val="97799247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p:spPr>
      </p:sp>
      <p:sp>
        <p:nvSpPr>
          <p:cNvPr id="14338" name="Notes Placeholder 2"/>
          <p:cNvSpPr>
            <a:spLocks noGrp="1"/>
          </p:cNvSpPr>
          <p:nvPr>
            <p:ph type="body" idx="1"/>
          </p:nvPr>
        </p:nvSpPr>
        <p:spPr bwMode="auto">
          <a:noFill/>
        </p:spPr>
        <p:txBody>
          <a:bodyPr/>
          <a:lstStyle/>
          <a:p>
            <a:endParaRPr lang="en-US">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a:defRPr/>
            </a:pPr>
            <a:fld id="{BCF1E334-DD0D-44F1-B379-F6C65B92AF59}" type="slidenum">
              <a:rPr lang="en-US" smtClean="0"/>
              <a:pPr>
                <a:defRPr/>
              </a:pPr>
              <a:t>1</a:t>
            </a:fld>
            <a:endParaRPr lang="en-US"/>
          </a:p>
        </p:txBody>
      </p:sp>
    </p:spTree>
    <p:extLst>
      <p:ext uri="{BB962C8B-B14F-4D97-AF65-F5344CB8AC3E}">
        <p14:creationId xmlns:p14="http://schemas.microsoft.com/office/powerpoint/2010/main" xmlns="" val="318005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11</a:t>
            </a:fld>
            <a:endParaRPr lang="en-US"/>
          </a:p>
        </p:txBody>
      </p:sp>
    </p:spTree>
    <p:extLst>
      <p:ext uri="{BB962C8B-B14F-4D97-AF65-F5344CB8AC3E}">
        <p14:creationId xmlns="" xmlns:p14="http://schemas.microsoft.com/office/powerpoint/2010/main" val="302915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12</a:t>
            </a:fld>
            <a:endParaRPr lang="en-US"/>
          </a:p>
        </p:txBody>
      </p:sp>
    </p:spTree>
    <p:extLst>
      <p:ext uri="{BB962C8B-B14F-4D97-AF65-F5344CB8AC3E}">
        <p14:creationId xmlns="" xmlns:p14="http://schemas.microsoft.com/office/powerpoint/2010/main" val="3029156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13</a:t>
            </a:fld>
            <a:endParaRPr lang="en-US"/>
          </a:p>
        </p:txBody>
      </p:sp>
    </p:spTree>
    <p:extLst>
      <p:ext uri="{BB962C8B-B14F-4D97-AF65-F5344CB8AC3E}">
        <p14:creationId xmlns="" xmlns:p14="http://schemas.microsoft.com/office/powerpoint/2010/main" val="3029156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14</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15</a:t>
            </a:fld>
            <a:endParaRPr lang="en-US"/>
          </a:p>
        </p:txBody>
      </p:sp>
    </p:spTree>
    <p:extLst>
      <p:ext uri="{BB962C8B-B14F-4D97-AF65-F5344CB8AC3E}">
        <p14:creationId xmlns="" xmlns:p14="http://schemas.microsoft.com/office/powerpoint/2010/main" val="39212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16</a:t>
            </a:fld>
            <a:endParaRPr lang="en-US"/>
          </a:p>
        </p:txBody>
      </p:sp>
    </p:spTree>
    <p:extLst>
      <p:ext uri="{BB962C8B-B14F-4D97-AF65-F5344CB8AC3E}">
        <p14:creationId xmlns="" xmlns:p14="http://schemas.microsoft.com/office/powerpoint/2010/main" val="3644203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17</a:t>
            </a:fld>
            <a:endParaRPr lang="en-US"/>
          </a:p>
        </p:txBody>
      </p:sp>
    </p:spTree>
    <p:extLst>
      <p:ext uri="{BB962C8B-B14F-4D97-AF65-F5344CB8AC3E}">
        <p14:creationId xmlns="" xmlns:p14="http://schemas.microsoft.com/office/powerpoint/2010/main" val="1929220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ROHC = </a:t>
            </a:r>
            <a:r>
              <a:rPr lang="en-US" dirty="0" smtClean="0"/>
              <a:t>Robust Header Compression,</a:t>
            </a:r>
            <a:r>
              <a:rPr lang="zh-CN" altLang="en-US" dirty="0" smtClean="0"/>
              <a:t>健壮性包头压缩</a:t>
            </a:r>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18</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smtClean="0">
              <a:effectLst>
                <a:outerShdw blurRad="38100" dist="38100" dir="2700000" algn="tl">
                  <a:srgbClr val="000000">
                    <a:alpha val="43137"/>
                  </a:srgbClr>
                </a:outerShdw>
              </a:effectLst>
              <a:latin typeface="+mn-lt"/>
            </a:endParaRPr>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19</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latin typeface="+mn-lt"/>
              </a:rPr>
              <a:t>空中接口的</a:t>
            </a:r>
            <a:r>
              <a:rPr lang="en-US" altLang="zh-CN" sz="1200" dirty="0" smtClean="0">
                <a:latin typeface="+mn-lt"/>
              </a:rPr>
              <a:t>L1,L2</a:t>
            </a:r>
            <a:r>
              <a:rPr lang="zh-CN" altLang="en-US" sz="1200" dirty="0" smtClean="0">
                <a:latin typeface="+mn-lt"/>
              </a:rPr>
              <a:t>协议分层，主要为了解决空口的以下问题</a:t>
            </a:r>
            <a:endParaRPr lang="en-US" altLang="zh-CN" sz="1200" dirty="0" smtClean="0">
              <a:latin typeface="+mn-lt"/>
            </a:endParaRPr>
          </a:p>
          <a:p>
            <a:r>
              <a:rPr lang="en-US" altLang="zh-CN" sz="1200" dirty="0" smtClean="0">
                <a:effectLst>
                  <a:outerShdw blurRad="38100" dist="38100" dir="2700000" algn="tl">
                    <a:srgbClr val="000000">
                      <a:alpha val="43137"/>
                    </a:srgbClr>
                  </a:outerShdw>
                </a:effectLst>
                <a:latin typeface="+mn-lt"/>
              </a:rPr>
              <a:t>-</a:t>
            </a:r>
            <a:r>
              <a:rPr lang="zh-CN" altLang="en-US" sz="1200" dirty="0" smtClean="0">
                <a:effectLst>
                  <a:outerShdw blurRad="38100" dist="38100" dir="2700000" algn="tl">
                    <a:srgbClr val="000000">
                      <a:alpha val="43137"/>
                    </a:srgbClr>
                  </a:outerShdw>
                </a:effectLst>
                <a:latin typeface="+mn-lt"/>
              </a:rPr>
              <a:t>资源有限性，不安全性，不可靠性，资源共享性</a:t>
            </a:r>
            <a:endParaRPr lang="en-US" altLang="zh-CN" sz="1200" dirty="0" smtClean="0">
              <a:effectLst>
                <a:outerShdw blurRad="38100" dist="38100" dir="2700000" algn="tl">
                  <a:srgbClr val="000000">
                    <a:alpha val="43137"/>
                  </a:srgbClr>
                </a:outerShdw>
              </a:effectLst>
              <a:latin typeface="+mn-lt"/>
            </a:endParaRPr>
          </a:p>
          <a:p>
            <a:endParaRPr lang="en-US" altLang="zh-CN" sz="1200" dirty="0" smtClean="0">
              <a:effectLst>
                <a:outerShdw blurRad="38100" dist="38100" dir="2700000" algn="tl">
                  <a:srgbClr val="000000">
                    <a:alpha val="43137"/>
                  </a:srgbClr>
                </a:outerShdw>
              </a:effectLst>
              <a:latin typeface="+mn-lt"/>
            </a:endParaRPr>
          </a:p>
          <a:p>
            <a:r>
              <a:rPr lang="en-US" altLang="zh-CN" sz="1200" dirty="0" smtClean="0"/>
              <a:t>PDCP</a:t>
            </a:r>
            <a:r>
              <a:rPr lang="zh-CN" altLang="en-US" sz="1200" dirty="0" smtClean="0"/>
              <a:t>：包头压缩和解压缩</a:t>
            </a:r>
            <a:r>
              <a:rPr lang="en-US" altLang="zh-CN" sz="1200" dirty="0" smtClean="0"/>
              <a:t>(</a:t>
            </a:r>
            <a:r>
              <a:rPr lang="zh-CN" altLang="en-US" sz="1200" dirty="0" smtClean="0"/>
              <a:t>针对用户数据</a:t>
            </a:r>
            <a:r>
              <a:rPr lang="en-US" altLang="zh-CN" sz="1200" dirty="0" smtClean="0"/>
              <a:t>)</a:t>
            </a:r>
            <a:r>
              <a:rPr lang="zh-CN" altLang="en-US" sz="1200" dirty="0" smtClean="0"/>
              <a:t>，加解密</a:t>
            </a:r>
            <a:r>
              <a:rPr lang="en-US" altLang="zh-CN" sz="1200" dirty="0" smtClean="0"/>
              <a:t>( </a:t>
            </a:r>
            <a:r>
              <a:rPr lang="zh-CN" altLang="en-US" sz="1200" dirty="0" smtClean="0"/>
              <a:t>防止被窃听</a:t>
            </a:r>
            <a:r>
              <a:rPr lang="en-US" altLang="zh-CN" sz="1200" dirty="0" smtClean="0"/>
              <a:t>)</a:t>
            </a:r>
            <a:r>
              <a:rPr lang="zh-CN" altLang="en-US" sz="1200" dirty="0" smtClean="0"/>
              <a:t>，</a:t>
            </a:r>
            <a:endParaRPr lang="en-US" altLang="zh-CN" sz="1200" dirty="0" smtClean="0"/>
          </a:p>
          <a:p>
            <a:r>
              <a:rPr lang="en-US" altLang="zh-CN" sz="1200" dirty="0" smtClean="0"/>
              <a:t>	</a:t>
            </a:r>
            <a:r>
              <a:rPr lang="zh-CN" altLang="en-US" sz="1200" dirty="0" smtClean="0"/>
              <a:t>完整性保护</a:t>
            </a:r>
            <a:r>
              <a:rPr lang="en-US" altLang="zh-CN" sz="1200" dirty="0" smtClean="0"/>
              <a:t>(</a:t>
            </a:r>
            <a:r>
              <a:rPr lang="zh-CN" altLang="en-US" sz="1200" dirty="0" smtClean="0"/>
              <a:t>针对控制面信令，  防止信息被篡改</a:t>
            </a:r>
            <a:r>
              <a:rPr lang="en-US" altLang="zh-CN" sz="1200" dirty="0" smtClean="0"/>
              <a:t>)</a:t>
            </a:r>
            <a:r>
              <a:rPr lang="zh-CN" altLang="en-US" sz="1200" dirty="0" smtClean="0"/>
              <a:t> </a:t>
            </a:r>
            <a:endParaRPr lang="en-US" altLang="zh-CN" sz="1200" dirty="0" smtClean="0"/>
          </a:p>
          <a:p>
            <a:r>
              <a:rPr lang="en-US" altLang="zh-CN" sz="1200" dirty="0" smtClean="0"/>
              <a:t>RLC</a:t>
            </a:r>
            <a:r>
              <a:rPr lang="zh-CN" altLang="en-US" sz="1200" dirty="0" smtClean="0"/>
              <a:t>：  保证可靠传输 </a:t>
            </a:r>
            <a:r>
              <a:rPr lang="en-US" altLang="zh-CN" sz="1200" dirty="0" smtClean="0"/>
              <a:t>(</a:t>
            </a:r>
            <a:r>
              <a:rPr lang="zh-CN" altLang="en-US" sz="1200" dirty="0" smtClean="0"/>
              <a:t>确认模式，非确认模式，透明模式</a:t>
            </a:r>
            <a:r>
              <a:rPr lang="en-US" altLang="zh-CN" sz="1200" dirty="0" smtClean="0"/>
              <a:t>)</a:t>
            </a:r>
            <a:r>
              <a:rPr lang="zh-CN" altLang="en-US" sz="1200" dirty="0" smtClean="0"/>
              <a:t>，分段，级联，重组 </a:t>
            </a:r>
            <a:endParaRPr lang="en-US" altLang="zh-CN" sz="1200" dirty="0" smtClean="0"/>
          </a:p>
          <a:p>
            <a:r>
              <a:rPr lang="en-US" altLang="zh-CN" sz="1200" dirty="0" smtClean="0"/>
              <a:t>MAC</a:t>
            </a:r>
            <a:r>
              <a:rPr lang="zh-CN" altLang="en-US" sz="1200" dirty="0" smtClean="0"/>
              <a:t>： 资源的分配调度</a:t>
            </a:r>
            <a:r>
              <a:rPr lang="en-US" altLang="zh-CN" sz="1200" dirty="0" smtClean="0"/>
              <a:t>(UE</a:t>
            </a:r>
            <a:r>
              <a:rPr lang="zh-CN" altLang="en-US" sz="1200" dirty="0" smtClean="0"/>
              <a:t>的资源调度，传输格式选择，</a:t>
            </a:r>
            <a:r>
              <a:rPr lang="en-US" altLang="zh-CN" sz="1200" dirty="0" smtClean="0"/>
              <a:t>HARQ</a:t>
            </a:r>
            <a:r>
              <a:rPr lang="zh-CN" altLang="en-US" sz="1200" dirty="0" smtClean="0"/>
              <a:t>，     </a:t>
            </a:r>
            <a:endParaRPr lang="en-US" altLang="zh-CN" sz="1200" dirty="0" smtClean="0"/>
          </a:p>
          <a:p>
            <a:r>
              <a:rPr lang="zh-CN" altLang="en-US" sz="1200" dirty="0" smtClean="0"/>
              <a:t>             逻辑信道到传输信道的映射</a:t>
            </a:r>
            <a:r>
              <a:rPr lang="en-US" altLang="zh-CN" sz="1200" dirty="0" smtClean="0"/>
              <a:t>)</a:t>
            </a:r>
          </a:p>
          <a:p>
            <a:r>
              <a:rPr lang="en-US" altLang="zh-CN" sz="1200" dirty="0" smtClean="0"/>
              <a:t>PHY</a:t>
            </a:r>
            <a:r>
              <a:rPr lang="zh-CN" altLang="en-US" sz="1200" dirty="0" smtClean="0"/>
              <a:t>：  时频资源</a:t>
            </a:r>
            <a:endParaRPr lang="en-US" altLang="zh-CN" sz="1200" dirty="0" smtClean="0"/>
          </a:p>
          <a:p>
            <a:endParaRPr lang="en-US" altLang="zh-CN" baseline="0" dirty="0" smtClean="0"/>
          </a:p>
          <a:p>
            <a:r>
              <a:rPr lang="zh-CN" altLang="en-US" baseline="0" dirty="0" smtClean="0"/>
              <a:t>*</a:t>
            </a:r>
            <a:r>
              <a:rPr lang="en-US" altLang="zh-CN" baseline="0" dirty="0" smtClean="0"/>
              <a:t>HARQ</a:t>
            </a:r>
            <a:r>
              <a:rPr lang="zh-CN" altLang="en-US" baseline="0" dirty="0" smtClean="0"/>
              <a:t>实际上整合了</a:t>
            </a:r>
            <a:r>
              <a:rPr lang="en-US" altLang="zh-CN" baseline="0" dirty="0" smtClean="0"/>
              <a:t>ARQ</a:t>
            </a:r>
            <a:r>
              <a:rPr lang="zh-CN" altLang="en-US" baseline="0" dirty="0" smtClean="0"/>
              <a:t>的高可靠性和</a:t>
            </a:r>
            <a:r>
              <a:rPr lang="en-US" altLang="zh-CN" baseline="0" dirty="0" smtClean="0"/>
              <a:t>FEC</a:t>
            </a:r>
            <a:r>
              <a:rPr lang="zh-CN" altLang="en-US" baseline="0" dirty="0" smtClean="0"/>
              <a:t>的高效率</a:t>
            </a:r>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20</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3GPP</a:t>
            </a:r>
            <a:r>
              <a:rPr lang="zh-CN" altLang="en-US" dirty="0" smtClean="0"/>
              <a:t>推出了</a:t>
            </a:r>
            <a:r>
              <a:rPr lang="en-US" altLang="zh-CN" dirty="0" smtClean="0"/>
              <a:t>LTE</a:t>
            </a:r>
            <a:r>
              <a:rPr lang="zh-CN" altLang="en-US" dirty="0" smtClean="0"/>
              <a:t>技术，与</a:t>
            </a:r>
            <a:r>
              <a:rPr lang="en-US" altLang="zh-CN" dirty="0" err="1" smtClean="0"/>
              <a:t>WiMAX</a:t>
            </a:r>
            <a:r>
              <a:rPr lang="zh-CN" altLang="en-US" dirty="0" smtClean="0"/>
              <a:t>进行抗衡。</a:t>
            </a:r>
            <a:r>
              <a:rPr lang="en-US" altLang="zh-CN" dirty="0" err="1" smtClean="0"/>
              <a:t>WiMAX</a:t>
            </a:r>
            <a:r>
              <a:rPr lang="zh-CN" altLang="en-US" dirty="0" smtClean="0"/>
              <a:t>的</a:t>
            </a:r>
            <a:r>
              <a:rPr lang="en-US" altLang="zh-CN" dirty="0" smtClean="0"/>
              <a:t>OFDM</a:t>
            </a:r>
            <a:r>
              <a:rPr lang="zh-CN" altLang="en-US" dirty="0" smtClean="0"/>
              <a:t>和</a:t>
            </a:r>
            <a:r>
              <a:rPr lang="en-US" altLang="zh-CN" dirty="0" smtClean="0"/>
              <a:t>MIMO</a:t>
            </a:r>
            <a:r>
              <a:rPr lang="zh-CN" altLang="en-US" dirty="0" smtClean="0"/>
              <a:t>，全部都在</a:t>
            </a:r>
            <a:r>
              <a:rPr lang="en-US" altLang="zh-CN" dirty="0" smtClean="0"/>
              <a:t>LTE</a:t>
            </a:r>
            <a:r>
              <a:rPr lang="zh-CN" altLang="en-US" dirty="0" smtClean="0"/>
              <a:t>中采用，算是“师夷长技以制夷”了。</a:t>
            </a:r>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3</a:t>
            </a:fld>
            <a:endParaRPr lang="en-US"/>
          </a:p>
        </p:txBody>
      </p:sp>
    </p:spTree>
    <p:extLst>
      <p:ext uri="{BB962C8B-B14F-4D97-AF65-F5344CB8AC3E}">
        <p14:creationId xmlns="" xmlns:p14="http://schemas.microsoft.com/office/powerpoint/2010/main" val="1016517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smtClean="0">
              <a:effectLst>
                <a:outerShdw blurRad="38100" dist="38100" dir="2700000" algn="tl">
                  <a:srgbClr val="000000">
                    <a:alpha val="43137"/>
                  </a:srgbClr>
                </a:outerShdw>
              </a:effectLst>
              <a:latin typeface="+mn-lt"/>
            </a:endParaRPr>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21</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smtClean="0">
              <a:effectLst>
                <a:outerShdw blurRad="38100" dist="38100" dir="2700000" algn="tl">
                  <a:srgbClr val="000000">
                    <a:alpha val="43137"/>
                  </a:srgbClr>
                </a:outerShdw>
              </a:effectLst>
              <a:latin typeface="+mn-lt"/>
            </a:endParaRPr>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22</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t>第一步：添加</a:t>
            </a:r>
            <a:r>
              <a:rPr lang="en-US" altLang="zh-CN" sz="1200" b="1" dirty="0" smtClean="0"/>
              <a:t>CRC</a:t>
            </a:r>
            <a:r>
              <a:rPr lang="zh-CN" altLang="en-US" sz="1200" b="1" dirty="0" smtClean="0"/>
              <a:t>校验。</a:t>
            </a:r>
            <a:endParaRPr lang="en-US" altLang="zh-CN" sz="1200" b="1" dirty="0" smtClean="0"/>
          </a:p>
          <a:p>
            <a:r>
              <a:rPr lang="zh-CN" altLang="en-US" sz="1200" b="1" dirty="0" smtClean="0"/>
              <a:t>第二步：码块分割</a:t>
            </a:r>
            <a:r>
              <a:rPr lang="zh-CN" altLang="en-US" sz="1200" dirty="0" smtClean="0"/>
              <a:t>。把大码块分割成小码块，每个小码块继续添加</a:t>
            </a:r>
            <a:r>
              <a:rPr lang="en-US" altLang="zh-CN" sz="1200" dirty="0" smtClean="0"/>
              <a:t>CRC</a:t>
            </a:r>
            <a:r>
              <a:rPr lang="zh-CN" altLang="en-US" sz="1200" dirty="0" smtClean="0"/>
              <a:t>校验，最大</a:t>
            </a:r>
            <a:r>
              <a:rPr lang="en-US" altLang="zh-CN" sz="1200" dirty="0" smtClean="0"/>
              <a:t>6144bit/code block</a:t>
            </a:r>
          </a:p>
          <a:p>
            <a:r>
              <a:rPr lang="zh-CN" altLang="en-US" sz="1200" b="1" dirty="0" smtClean="0"/>
              <a:t>第三步：信道编码</a:t>
            </a:r>
            <a:r>
              <a:rPr lang="zh-CN" altLang="en-US" sz="1200" dirty="0" smtClean="0"/>
              <a:t>。信道编码的目的是保证信息传输不出错，提高可靠性。在</a:t>
            </a:r>
            <a:r>
              <a:rPr lang="en-US" altLang="zh-CN" sz="1200" dirty="0" smtClean="0"/>
              <a:t>4G</a:t>
            </a:r>
            <a:r>
              <a:rPr lang="zh-CN" altLang="en-US" sz="1200" dirty="0" smtClean="0"/>
              <a:t>中，采用的信道编码是著名的</a:t>
            </a:r>
            <a:r>
              <a:rPr lang="en-US" altLang="zh-CN" sz="1200" dirty="0" smtClean="0"/>
              <a:t>Turbo</a:t>
            </a:r>
            <a:r>
              <a:rPr lang="zh-CN" altLang="en-US" sz="1200" dirty="0" smtClean="0"/>
              <a:t>码， 码率为</a:t>
            </a:r>
            <a:r>
              <a:rPr lang="en-US" altLang="zh-CN" sz="1200" dirty="0" smtClean="0"/>
              <a:t>1/3, </a:t>
            </a:r>
            <a:r>
              <a:rPr lang="zh-CN" altLang="en-US" sz="1200" dirty="0" smtClean="0"/>
              <a:t>在</a:t>
            </a:r>
            <a:r>
              <a:rPr lang="en-US" altLang="zh-CN" sz="1200" dirty="0" smtClean="0"/>
              <a:t>5G</a:t>
            </a:r>
            <a:r>
              <a:rPr lang="zh-CN" altLang="en-US" sz="1200" dirty="0" smtClean="0"/>
              <a:t>中采用</a:t>
            </a:r>
            <a:r>
              <a:rPr lang="en-US" altLang="zh-CN" sz="1200" dirty="0" smtClean="0"/>
              <a:t>Polar</a:t>
            </a:r>
            <a:r>
              <a:rPr lang="zh-CN" altLang="en-US" sz="1200" dirty="0" smtClean="0"/>
              <a:t>码和</a:t>
            </a:r>
            <a:r>
              <a:rPr lang="en-US" altLang="zh-CN" sz="1200" dirty="0" smtClean="0"/>
              <a:t>LDPC</a:t>
            </a:r>
            <a:r>
              <a:rPr lang="zh-CN" altLang="en-US" sz="1200" dirty="0" smtClean="0"/>
              <a:t>码</a:t>
            </a:r>
            <a:endParaRPr lang="en-US" altLang="zh-CN" sz="1200" dirty="0" smtClean="0"/>
          </a:p>
          <a:p>
            <a:r>
              <a:rPr lang="zh-CN" altLang="en-US" sz="1200" b="1" dirty="0" smtClean="0"/>
              <a:t>第四步：速率匹配</a:t>
            </a:r>
            <a:r>
              <a:rPr lang="zh-CN" altLang="en-US" sz="1200" dirty="0" smtClean="0"/>
              <a:t>。信道编码后的数据最终要通过无线资源传输，但是数据量和传输资源往往不匹配，有时传的数据量多而传输资源</a:t>
            </a:r>
            <a:endParaRPr lang="en-US" altLang="zh-CN" sz="1200" dirty="0" smtClean="0"/>
          </a:p>
          <a:p>
            <a:r>
              <a:rPr lang="zh-CN" altLang="en-US" sz="1200" dirty="0" smtClean="0"/>
              <a:t>不够，有时数据量少而传输资源多，这就需要把这两部分匹配起来，叫做速率匹配，一般有两种方法：（</a:t>
            </a:r>
            <a:r>
              <a:rPr lang="en-US" altLang="zh-CN" sz="1200" dirty="0" smtClean="0"/>
              <a:t>1</a:t>
            </a:r>
            <a:r>
              <a:rPr lang="zh-CN" altLang="en-US" sz="1200" dirty="0" smtClean="0"/>
              <a:t>）打孔，扔掉一些数据</a:t>
            </a:r>
            <a:r>
              <a:rPr lang="en-US" altLang="zh-CN" sz="1200" dirty="0" smtClean="0"/>
              <a:t>bit</a:t>
            </a:r>
            <a:r>
              <a:rPr lang="zh-CN" altLang="en-US" sz="1200" dirty="0" smtClean="0"/>
              <a:t>；（</a:t>
            </a:r>
            <a:r>
              <a:rPr lang="en-US" altLang="zh-CN" sz="1200" dirty="0" smtClean="0"/>
              <a:t>2</a:t>
            </a:r>
            <a:r>
              <a:rPr lang="zh-CN" altLang="en-US" sz="1200" dirty="0" smtClean="0"/>
              <a:t>）重复，复制数据</a:t>
            </a:r>
            <a:r>
              <a:rPr lang="en-US" altLang="zh-CN" sz="1200" dirty="0" smtClean="0"/>
              <a:t>bit</a:t>
            </a:r>
            <a:r>
              <a:rPr lang="zh-CN" altLang="en-US" sz="1200" dirty="0" smtClean="0"/>
              <a:t>充数。</a:t>
            </a:r>
            <a:endParaRPr lang="en-US" altLang="zh-CN" sz="1200" dirty="0" smtClean="0"/>
          </a:p>
          <a:p>
            <a:r>
              <a:rPr lang="zh-CN" altLang="en-US" sz="1200" b="1" dirty="0" smtClean="0"/>
              <a:t>第五步，码块级联</a:t>
            </a:r>
            <a:r>
              <a:rPr lang="zh-CN" altLang="en-US" sz="1200" dirty="0" smtClean="0"/>
              <a:t>。天下大事，合久必分，分久必合。这一步，要把分割、信道编码后的码块再首尾相接连起来，不过这时数据流改名叫码字</a:t>
            </a:r>
            <a:r>
              <a:rPr lang="en-US" altLang="zh-CN" sz="1200" dirty="0" smtClean="0"/>
              <a:t>(Code Word)</a:t>
            </a:r>
            <a:r>
              <a:rPr lang="zh-CN" altLang="en-US" sz="1200" dirty="0" smtClean="0"/>
              <a:t>。</a:t>
            </a:r>
            <a:endParaRPr lang="en-US" altLang="zh-CN" sz="1200" dirty="0" smtClean="0"/>
          </a:p>
          <a:p>
            <a:r>
              <a:rPr lang="zh-CN" altLang="en-US" sz="1200" b="1" dirty="0" smtClean="0"/>
              <a:t>第六步：加扰。</a:t>
            </a:r>
            <a:r>
              <a:rPr lang="zh-CN" altLang="en-US" sz="1200" dirty="0" smtClean="0"/>
              <a:t>输入是一串称为码字的比特流，与一串已知的码序列，称为扰码，进行异或运算就得到输出比特流。</a:t>
            </a:r>
            <a:r>
              <a:rPr lang="zh-CN" altLang="en-US" sz="1200" b="1" dirty="0" smtClean="0"/>
              <a:t>加扰的目的是为了避免干扰，下行方向避免小区间干扰，上行方向避免用户间干扰。</a:t>
            </a:r>
            <a:endParaRPr lang="en-US" altLang="zh-CN" sz="1200" b="1" dirty="0" smtClean="0"/>
          </a:p>
          <a:p>
            <a:r>
              <a:rPr lang="zh-CN" altLang="en-US" sz="1200" b="1" dirty="0" smtClean="0"/>
              <a:t>第七步：调制。</a:t>
            </a:r>
            <a:r>
              <a:rPr lang="zh-CN" altLang="en-US" sz="1200" dirty="0" smtClean="0"/>
              <a:t>输入是加扰后的一串比特流；输出是</a:t>
            </a:r>
            <a:r>
              <a:rPr lang="en-US" altLang="zh-CN" sz="1200" dirty="0" smtClean="0"/>
              <a:t>I</a:t>
            </a:r>
            <a:r>
              <a:rPr lang="zh-CN" altLang="en-US" sz="1200" dirty="0" smtClean="0"/>
              <a:t>路和</a:t>
            </a:r>
            <a:r>
              <a:rPr lang="en-US" altLang="zh-CN" sz="1200" dirty="0" smtClean="0"/>
              <a:t>Q</a:t>
            </a:r>
            <a:r>
              <a:rPr lang="zh-CN" altLang="en-US" sz="1200" dirty="0" smtClean="0"/>
              <a:t>路两路数据。</a:t>
            </a:r>
            <a:r>
              <a:rPr lang="zh-CN" altLang="en-US" sz="1200" b="1" dirty="0" smtClean="0"/>
              <a:t>调制的目的很简单，使无线资源，即一个载波，承载更多的信息</a:t>
            </a:r>
            <a:r>
              <a:rPr lang="en-US" altLang="zh-CN" sz="1200" b="1" dirty="0" smtClean="0"/>
              <a:t>bit</a:t>
            </a:r>
            <a:r>
              <a:rPr lang="zh-CN" altLang="en-US" sz="1200" b="1" dirty="0" smtClean="0"/>
              <a:t>，提高频谱利用率，增加传输速率和小区容量</a:t>
            </a:r>
            <a:r>
              <a:rPr lang="zh-CN" altLang="en-US" sz="1200" dirty="0" smtClean="0"/>
              <a:t>。</a:t>
            </a:r>
            <a:endParaRPr lang="en-US" altLang="zh-CN" sz="1200" dirty="0" smtClean="0"/>
          </a:p>
          <a:p>
            <a:r>
              <a:rPr lang="zh-CN" altLang="en-US" sz="1200" b="1" dirty="0" smtClean="0"/>
              <a:t>第八步：层映射</a:t>
            </a:r>
            <a:endParaRPr lang="en-US" altLang="zh-CN" sz="1200" b="1" dirty="0" smtClean="0"/>
          </a:p>
          <a:p>
            <a:r>
              <a:rPr lang="zh-CN" altLang="en-US" sz="1200" b="1" dirty="0" smtClean="0"/>
              <a:t>第九步：预编码</a:t>
            </a:r>
            <a:endParaRPr lang="en-US" altLang="zh-CN" sz="1200" b="1" dirty="0" smtClean="0"/>
          </a:p>
          <a:p>
            <a:r>
              <a:rPr lang="zh-CN" altLang="en-US" b="1" dirty="0" smtClean="0"/>
              <a:t>第十步：资源映射，</a:t>
            </a:r>
            <a:r>
              <a:rPr lang="zh-CN" altLang="en-US" b="1" baseline="0" dirty="0" smtClean="0"/>
              <a:t> </a:t>
            </a:r>
            <a:r>
              <a:rPr lang="zh-CN" altLang="en-US" b="1" dirty="0" smtClean="0"/>
              <a:t>第十一步：</a:t>
            </a:r>
            <a:r>
              <a:rPr lang="en-US" altLang="zh-CN" b="1" dirty="0" smtClean="0"/>
              <a:t>OFDM</a:t>
            </a:r>
            <a:r>
              <a:rPr lang="zh-CN" altLang="en-US" b="1" dirty="0" smtClean="0"/>
              <a:t>信号生成 </a:t>
            </a:r>
            <a:r>
              <a:rPr lang="zh-CN" altLang="en-US" dirty="0" smtClean="0"/>
              <a:t>这两个步骤功能很简单，就是把每一个天线端口对应的数据（</a:t>
            </a:r>
            <a:r>
              <a:rPr lang="en-US" altLang="zh-CN" dirty="0" smtClean="0"/>
              <a:t>I</a:t>
            </a:r>
            <a:r>
              <a:rPr lang="zh-CN" altLang="en-US" dirty="0" smtClean="0"/>
              <a:t>和</a:t>
            </a:r>
            <a:r>
              <a:rPr lang="en-US" altLang="zh-CN" dirty="0" smtClean="0"/>
              <a:t>Q</a:t>
            </a:r>
            <a:r>
              <a:rPr lang="zh-CN" altLang="en-US" dirty="0" smtClean="0"/>
              <a:t>路）映射到二维时频资源，然后生成</a:t>
            </a:r>
            <a:r>
              <a:rPr lang="en-US" altLang="zh-CN" dirty="0" smtClean="0"/>
              <a:t>OFDM</a:t>
            </a:r>
            <a:r>
              <a:rPr lang="zh-CN" altLang="en-US" dirty="0" smtClean="0"/>
              <a:t>波形</a:t>
            </a:r>
            <a:endParaRPr lang="en-US" altLang="zh-CN" sz="1200" b="1" dirty="0" smtClean="0"/>
          </a:p>
          <a:p>
            <a:endParaRPr lang="en-US" altLang="zh-CN" sz="1200" b="1" baseline="0" dirty="0" smtClean="0"/>
          </a:p>
          <a:p>
            <a:r>
              <a:rPr lang="en-US" altLang="zh-CN" dirty="0" smtClean="0"/>
              <a:t>QAM</a:t>
            </a:r>
            <a:r>
              <a:rPr lang="zh-CN" altLang="en-US" dirty="0" smtClean="0"/>
              <a:t>调制方式，</a:t>
            </a:r>
            <a:r>
              <a:rPr lang="en-US" altLang="en-US" sz="1200" kern="1200" dirty="0" err="1" smtClean="0">
                <a:solidFill>
                  <a:schemeClr val="tx1"/>
                </a:solidFill>
                <a:latin typeface="+mn-lt"/>
                <a:ea typeface="ヒラギノ角ゴ Pro W3" charset="0"/>
                <a:cs typeface="ヒラギノ角ゴ Pro W3" charset="0"/>
              </a:rPr>
              <a:t>Quadrature</a:t>
            </a:r>
            <a:r>
              <a:rPr lang="en-US" altLang="en-US" sz="1200" kern="1200" dirty="0" smtClean="0">
                <a:solidFill>
                  <a:schemeClr val="tx1"/>
                </a:solidFill>
                <a:latin typeface="+mn-lt"/>
                <a:ea typeface="ヒラギノ角ゴ Pro W3" charset="0"/>
                <a:cs typeface="ヒラギノ角ゴ Pro W3" charset="0"/>
              </a:rPr>
              <a:t> </a:t>
            </a:r>
            <a:r>
              <a:rPr lang="en-US" sz="1200" dirty="0" smtClean="0"/>
              <a:t>Amplitude Modulation</a:t>
            </a:r>
            <a:r>
              <a:rPr lang="zh-CN" altLang="en-US" sz="1200" dirty="0" smtClean="0"/>
              <a:t>的缩写，中文译名为“正交振幅调制”，</a:t>
            </a:r>
            <a:r>
              <a:rPr lang="zh-CN" altLang="en-US" dirty="0" smtClean="0"/>
              <a:t>就是用一个载波的幅度和相位来表示信息</a:t>
            </a:r>
            <a:r>
              <a:rPr lang="en-US" altLang="zh-CN" dirty="0" smtClean="0"/>
              <a:t>bit</a:t>
            </a:r>
            <a:r>
              <a:rPr lang="zh-CN" altLang="en-US" dirty="0" smtClean="0"/>
              <a:t>。输入数据，按照调制方式星座图，将若干个信息</a:t>
            </a:r>
            <a:r>
              <a:rPr lang="en-US" altLang="zh-CN" dirty="0" smtClean="0"/>
              <a:t>bit</a:t>
            </a:r>
            <a:r>
              <a:rPr lang="zh-CN" altLang="en-US" dirty="0" smtClean="0"/>
              <a:t>映射成一个调制符号，调制符号从数学表达上看是一个复数</a:t>
            </a:r>
            <a:r>
              <a:rPr lang="en-US" altLang="zh-CN" dirty="0" smtClean="0"/>
              <a:t>S=</a:t>
            </a:r>
            <a:r>
              <a:rPr lang="en-US" altLang="zh-CN" dirty="0" err="1" smtClean="0"/>
              <a:t>I+j</a:t>
            </a:r>
            <a:r>
              <a:rPr lang="en-US" altLang="zh-CN" dirty="0" smtClean="0"/>
              <a:t>*Q</a:t>
            </a:r>
            <a:r>
              <a:rPr lang="zh-CN" altLang="en-US" dirty="0" smtClean="0"/>
              <a:t>，其实部和虚部分别对应输出的</a:t>
            </a:r>
            <a:r>
              <a:rPr lang="en-US" altLang="zh-CN" dirty="0" smtClean="0"/>
              <a:t>I</a:t>
            </a:r>
            <a:r>
              <a:rPr lang="zh-CN" altLang="en-US" dirty="0" smtClean="0"/>
              <a:t>路和</a:t>
            </a:r>
            <a:r>
              <a:rPr lang="en-US" altLang="zh-CN" dirty="0" smtClean="0"/>
              <a:t>Q</a:t>
            </a:r>
            <a:r>
              <a:rPr lang="zh-CN" altLang="en-US" dirty="0" smtClean="0"/>
              <a:t>路信号值，利用欧拉公式可以计算出幅度和相位。具体映射方式在</a:t>
            </a:r>
            <a:r>
              <a:rPr lang="en-US" altLang="zh-CN" dirty="0" smtClean="0"/>
              <a:t>36.211 7.1</a:t>
            </a:r>
            <a:r>
              <a:rPr lang="zh-CN" altLang="en-US" dirty="0" smtClean="0"/>
              <a:t>中有详细介绍。</a:t>
            </a:r>
            <a:endParaRPr lang="en-US" altLang="zh-CN" dirty="0" smtClean="0"/>
          </a:p>
          <a:p>
            <a:endParaRPr lang="en-US" altLang="zh-CN" dirty="0" smtClean="0"/>
          </a:p>
          <a:p>
            <a:r>
              <a:rPr lang="en-US" altLang="zh-CN" dirty="0" smtClean="0"/>
              <a:t>OFDM</a:t>
            </a:r>
            <a:r>
              <a:rPr lang="zh-CN" altLang="en-US" dirty="0" smtClean="0"/>
              <a:t>技术原理早就出现了，但一直没能得到应用，直到随着集成数字电路和数字信号处理器件的迅猛发展，采用专用的</a:t>
            </a:r>
            <a:r>
              <a:rPr lang="en-US" altLang="zh-CN" dirty="0" smtClean="0"/>
              <a:t>DSP</a:t>
            </a:r>
            <a:r>
              <a:rPr lang="zh-CN" altLang="en-US" dirty="0" smtClean="0"/>
              <a:t>来实现</a:t>
            </a:r>
            <a:r>
              <a:rPr lang="en-US" altLang="zh-CN" dirty="0" smtClean="0"/>
              <a:t>OFDM</a:t>
            </a:r>
            <a:r>
              <a:rPr lang="zh-CN" altLang="en-US" dirty="0" smtClean="0"/>
              <a:t>，子载波通过软件生成，其数量与硬件没有关系，</a:t>
            </a:r>
            <a:r>
              <a:rPr lang="en-US" altLang="zh-CN" dirty="0" smtClean="0"/>
              <a:t>OFDM</a:t>
            </a:r>
            <a:r>
              <a:rPr lang="zh-CN" altLang="en-US" dirty="0" smtClean="0"/>
              <a:t>才开始迈向高速移动通信领域</a:t>
            </a:r>
          </a:p>
          <a:p>
            <a:endParaRPr lang="zh-CN" altLang="en-US" sz="1200" dirty="0" smtClean="0"/>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23</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200" b="1" baseline="0" dirty="0" smtClean="0"/>
          </a:p>
          <a:p>
            <a:endParaRPr lang="zh-CN" altLang="en-US" sz="1200" dirty="0" smtClean="0"/>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24</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200" b="1" baseline="0" dirty="0" smtClean="0"/>
          </a:p>
          <a:p>
            <a:endParaRPr lang="zh-CN" altLang="en-US" sz="1200" dirty="0" smtClean="0"/>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25</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200" b="1" baseline="0" dirty="0" smtClean="0"/>
          </a:p>
          <a:p>
            <a:endParaRPr lang="zh-CN" altLang="en-US" sz="1200" dirty="0" smtClean="0"/>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26</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200" b="1" baseline="0" dirty="0" smtClean="0"/>
          </a:p>
          <a:p>
            <a:endParaRPr lang="zh-CN" altLang="en-US" sz="1200" dirty="0" smtClean="0"/>
          </a:p>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27</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实际上后来定义的是</a:t>
            </a:r>
            <a:r>
              <a:rPr lang="en-US" altLang="zh-CN" baseline="0" dirty="0" smtClean="0"/>
              <a:t>1.4M, 3M, 5M, 10M, 15M, 20M</a:t>
            </a:r>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4</a:t>
            </a:fld>
            <a:endParaRPr lang="en-US"/>
          </a:p>
        </p:txBody>
      </p:sp>
    </p:spTree>
    <p:extLst>
      <p:ext uri="{BB962C8B-B14F-4D97-AF65-F5344CB8AC3E}">
        <p14:creationId xmlns="" xmlns:p14="http://schemas.microsoft.com/office/powerpoint/2010/main" val="101651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5</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6</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7</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8</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err="1" smtClean="0"/>
              <a:t>eNodeB</a:t>
            </a:r>
            <a:r>
              <a:rPr lang="en-US" altLang="zh-CN" sz="1200" dirty="0" smtClean="0"/>
              <a:t> </a:t>
            </a:r>
            <a:r>
              <a:rPr lang="zh-CN" altLang="en-US" sz="1200" dirty="0" smtClean="0"/>
              <a:t>可能会在以下几种情况下通过特定的 </a:t>
            </a:r>
            <a:r>
              <a:rPr lang="en-US" altLang="zh-CN" sz="1200" dirty="0" smtClean="0"/>
              <a:t>RRC </a:t>
            </a:r>
            <a:r>
              <a:rPr lang="zh-CN" altLang="en-US" sz="1200" dirty="0" smtClean="0"/>
              <a:t>消息给 </a:t>
            </a:r>
            <a:r>
              <a:rPr lang="en-US" altLang="zh-CN" sz="1200" dirty="0" smtClean="0"/>
              <a:t>UE </a:t>
            </a:r>
            <a:r>
              <a:rPr lang="zh-CN" altLang="en-US" sz="1200" dirty="0" smtClean="0"/>
              <a:t>配置所使用的 </a:t>
            </a:r>
            <a:r>
              <a:rPr lang="en-US" altLang="zh-CN" sz="1200" dirty="0" smtClean="0"/>
              <a:t>TM </a:t>
            </a:r>
            <a:r>
              <a:rPr lang="zh-CN" altLang="en-US" sz="1200" dirty="0" smtClean="0"/>
              <a:t>模式：（</a:t>
            </a:r>
            <a:r>
              <a:rPr lang="en-US" altLang="zh-CN" sz="1200" dirty="0" smtClean="0"/>
              <a:t>1</a:t>
            </a:r>
            <a:r>
              <a:rPr lang="zh-CN" altLang="en-US" sz="1200" dirty="0" smtClean="0"/>
              <a:t>）初始接入（</a:t>
            </a:r>
            <a:r>
              <a:rPr lang="en-US" altLang="zh-CN" sz="1200" dirty="0" err="1" smtClean="0"/>
              <a:t>RRCConnectionSetup</a:t>
            </a:r>
            <a:r>
              <a:rPr lang="zh-CN" altLang="en-US" sz="1200" dirty="0" smtClean="0"/>
              <a:t>）；（</a:t>
            </a:r>
            <a:r>
              <a:rPr lang="en-US" altLang="zh-CN" sz="1200" dirty="0" smtClean="0"/>
              <a:t>2</a:t>
            </a:r>
            <a:r>
              <a:rPr lang="zh-CN" altLang="en-US" sz="1200" dirty="0" smtClean="0"/>
              <a:t>）</a:t>
            </a:r>
            <a:r>
              <a:rPr lang="en-US" altLang="zh-CN" sz="1200" dirty="0" smtClean="0"/>
              <a:t>RRC </a:t>
            </a:r>
            <a:r>
              <a:rPr lang="zh-CN" altLang="en-US" sz="1200" dirty="0" smtClean="0"/>
              <a:t>连接重建（</a:t>
            </a:r>
            <a:r>
              <a:rPr lang="en-US" altLang="zh-CN" sz="1200" dirty="0" err="1" smtClean="0"/>
              <a:t>RRCConnectionReestablishment</a:t>
            </a:r>
            <a:r>
              <a:rPr lang="zh-CN" altLang="en-US" sz="1200" dirty="0" smtClean="0"/>
              <a:t>）；</a:t>
            </a:r>
            <a:endParaRPr lang="en-US" altLang="zh-CN" sz="1200" dirty="0" smtClean="0"/>
          </a:p>
          <a:p>
            <a:r>
              <a:rPr lang="zh-CN" altLang="en-US" sz="1200" dirty="0" smtClean="0"/>
              <a:t>（</a:t>
            </a:r>
            <a:r>
              <a:rPr lang="en-US" altLang="zh-CN" sz="1200" dirty="0" smtClean="0"/>
              <a:t>3</a:t>
            </a:r>
            <a:r>
              <a:rPr lang="zh-CN" altLang="en-US" sz="1200" dirty="0" smtClean="0"/>
              <a:t>）</a:t>
            </a:r>
            <a:r>
              <a:rPr lang="en-US" altLang="zh-CN" sz="1200" dirty="0" smtClean="0"/>
              <a:t>RRC </a:t>
            </a:r>
            <a:r>
              <a:rPr lang="zh-CN" altLang="en-US" sz="1200" dirty="0" smtClean="0"/>
              <a:t>连接重配置（</a:t>
            </a:r>
            <a:r>
              <a:rPr lang="en-US" altLang="zh-CN" sz="1200" dirty="0" err="1" smtClean="0"/>
              <a:t>RRCConnectionReconfiguration</a:t>
            </a:r>
            <a:r>
              <a:rPr lang="zh-CN" altLang="en-US" sz="1200" dirty="0" smtClean="0"/>
              <a:t>）；（</a:t>
            </a:r>
            <a:r>
              <a:rPr lang="en-US" altLang="zh-CN" sz="1200" dirty="0" smtClean="0"/>
              <a:t>4</a:t>
            </a:r>
            <a:r>
              <a:rPr lang="zh-CN" altLang="en-US" sz="1200" dirty="0" smtClean="0"/>
              <a:t>）小区切换（</a:t>
            </a:r>
            <a:r>
              <a:rPr lang="en-US" altLang="zh-CN" sz="1200" dirty="0" smtClean="0"/>
              <a:t>Handover</a:t>
            </a:r>
            <a:r>
              <a:rPr lang="zh-CN" altLang="en-US" sz="1200" dirty="0" smtClean="0"/>
              <a:t>）</a:t>
            </a:r>
            <a:endParaRPr lang="en-US" altLang="zh-CN" sz="1200" dirty="0" smtClean="0"/>
          </a:p>
          <a:p>
            <a:endParaRPr lang="en-US" altLang="zh-CN" sz="1200" dirty="0" smtClean="0"/>
          </a:p>
          <a:p>
            <a:r>
              <a:rPr lang="en-US" altLang="zh-CN" sz="1200" dirty="0" err="1" smtClean="0"/>
              <a:t>eNodeB</a:t>
            </a:r>
            <a:r>
              <a:rPr lang="en-US" altLang="zh-CN" sz="1200" dirty="0" smtClean="0"/>
              <a:t> </a:t>
            </a:r>
            <a:r>
              <a:rPr lang="zh-CN" altLang="en-US" sz="1200" dirty="0" smtClean="0"/>
              <a:t>在给某个 </a:t>
            </a:r>
            <a:r>
              <a:rPr lang="en-US" altLang="zh-CN" sz="1200" dirty="0" smtClean="0"/>
              <a:t>UE </a:t>
            </a:r>
            <a:r>
              <a:rPr lang="zh-CN" altLang="en-US" sz="1200" dirty="0" smtClean="0"/>
              <a:t>配置 </a:t>
            </a:r>
            <a:r>
              <a:rPr lang="en-US" altLang="zh-CN" sz="1200" dirty="0" smtClean="0"/>
              <a:t>TM </a:t>
            </a:r>
            <a:r>
              <a:rPr lang="zh-CN" altLang="en-US" sz="1200" dirty="0" smtClean="0"/>
              <a:t>模式时，会参考 </a:t>
            </a:r>
            <a:r>
              <a:rPr lang="en-US" altLang="zh-CN" sz="1200" dirty="0" smtClean="0"/>
              <a:t>UE </a:t>
            </a:r>
            <a:r>
              <a:rPr lang="zh-CN" altLang="en-US" sz="1200" dirty="0" smtClean="0"/>
              <a:t>的能力（</a:t>
            </a:r>
            <a:r>
              <a:rPr lang="en-US" altLang="zh-CN" sz="1200" dirty="0" smtClean="0"/>
              <a:t>UE capability</a:t>
            </a:r>
            <a:r>
              <a:rPr lang="zh-CN" altLang="en-US" sz="1200" dirty="0" smtClean="0"/>
              <a:t>）和 </a:t>
            </a:r>
            <a:r>
              <a:rPr lang="en-US" altLang="zh-CN" sz="1200" dirty="0" err="1" smtClean="0"/>
              <a:t>eNodeB</a:t>
            </a:r>
            <a:r>
              <a:rPr lang="en-US" altLang="zh-CN" sz="1200" dirty="0" smtClean="0"/>
              <a:t> </a:t>
            </a:r>
            <a:r>
              <a:rPr lang="zh-CN" altLang="en-US" sz="1200" dirty="0" smtClean="0"/>
              <a:t>的处理能力。例如：不能给 </a:t>
            </a:r>
            <a:r>
              <a:rPr lang="en-US" altLang="zh-CN" sz="1200" dirty="0" smtClean="0"/>
              <a:t>category 1 UE </a:t>
            </a:r>
            <a:r>
              <a:rPr lang="zh-CN" altLang="en-US" sz="1200" dirty="0" smtClean="0"/>
              <a:t>配置 </a:t>
            </a:r>
            <a:r>
              <a:rPr lang="en-US" altLang="zh-CN" sz="1200" dirty="0" smtClean="0"/>
              <a:t>TM 4</a:t>
            </a:r>
            <a:r>
              <a:rPr lang="zh-CN" altLang="en-US" sz="1200" dirty="0" smtClean="0"/>
              <a:t>，因为 </a:t>
            </a:r>
            <a:r>
              <a:rPr lang="en-US" altLang="zh-CN" sz="1200" dirty="0" smtClean="0"/>
              <a:t>category 1 UE </a:t>
            </a:r>
            <a:r>
              <a:rPr lang="zh-CN" altLang="en-US" sz="1200" dirty="0" smtClean="0"/>
              <a:t>并不支持空分复用。</a:t>
            </a:r>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9</a:t>
            </a:fld>
            <a:endParaRPr lang="en-US"/>
          </a:p>
        </p:txBody>
      </p:sp>
    </p:spTree>
    <p:extLst>
      <p:ext uri="{BB962C8B-B14F-4D97-AF65-F5344CB8AC3E}">
        <p14:creationId xmlns="" xmlns:p14="http://schemas.microsoft.com/office/powerpoint/2010/main" val="253721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26C2616F-011D-47B3-A2C1-4E16F11993E6}" type="slidenum">
              <a:rPr lang="en-US" smtClean="0"/>
              <a:pPr>
                <a:defRPr/>
              </a:pPr>
              <a:t>10</a:t>
            </a:fld>
            <a:endParaRPr lang="en-US"/>
          </a:p>
        </p:txBody>
      </p:sp>
    </p:spTree>
    <p:extLst>
      <p:ext uri="{BB962C8B-B14F-4D97-AF65-F5344CB8AC3E}">
        <p14:creationId xmlns="" xmlns:p14="http://schemas.microsoft.com/office/powerpoint/2010/main" val="2537211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kia White 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baseline="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418120" y="279249"/>
            <a:ext cx="8229600" cy="311789"/>
          </a:xfrm>
        </p:spPr>
        <p:txBody>
          <a:bodyPr/>
          <a:lstStyle>
            <a:lvl1pPr>
              <a:defRPr/>
            </a:lvl1pPr>
          </a:lstStyle>
          <a:p>
            <a:r>
              <a:rPr lang="en-US"/>
              <a:t>Click to edit Master title style</a:t>
            </a:r>
            <a:endParaRPr lang="en-US" dirty="0"/>
          </a:p>
        </p:txBody>
      </p:sp>
      <p:sp>
        <p:nvSpPr>
          <p:cNvPr id="6" name="Content Placeholder 8"/>
          <p:cNvSpPr>
            <a:spLocks noGrp="1"/>
          </p:cNvSpPr>
          <p:nvPr>
            <p:ph sz="quarter" idx="13"/>
          </p:nvPr>
        </p:nvSpPr>
        <p:spPr>
          <a:xfrm>
            <a:off x="418120" y="537790"/>
            <a:ext cx="8227649" cy="301625"/>
          </a:xfrm>
        </p:spPr>
        <p:txBody>
          <a:bodyPr/>
          <a:lstStyle>
            <a:lvl1pPr marL="0" indent="0">
              <a:buFont typeface="Arial"/>
              <a:buNone/>
              <a:defRPr sz="1800">
                <a:solidFill>
                  <a:schemeClr val="bg2"/>
                </a:solidFill>
                <a:latin typeface="+mj-lt"/>
              </a:defRPr>
            </a:lvl1pPr>
          </a:lstStyle>
          <a:p>
            <a:pPr lvl="0"/>
            <a:r>
              <a:rPr lang="en-US"/>
              <a:t>Click to edit Master text styles</a:t>
            </a:r>
          </a:p>
        </p:txBody>
      </p:sp>
      <p:sp>
        <p:nvSpPr>
          <p:cNvPr id="7" name="Footer Placeholder 6"/>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kia White 2">
    <p:spTree>
      <p:nvGrpSpPr>
        <p:cNvPr id="1" name=""/>
        <p:cNvGrpSpPr/>
        <p:nvPr/>
      </p:nvGrpSpPr>
      <p:grpSpPr>
        <a:xfrm>
          <a:off x="0" y="0"/>
          <a:ext cx="0" cy="0"/>
          <a:chOff x="0" y="0"/>
          <a:chExt cx="0" cy="0"/>
        </a:xfrm>
      </p:grpSpPr>
      <p:sp>
        <p:nvSpPr>
          <p:cNvPr id="2" name="Title 1"/>
          <p:cNvSpPr>
            <a:spLocks noGrp="1"/>
          </p:cNvSpPr>
          <p:nvPr>
            <p:ph type="title"/>
          </p:nvPr>
        </p:nvSpPr>
        <p:spPr>
          <a:xfrm>
            <a:off x="418120" y="279249"/>
            <a:ext cx="8229600" cy="311789"/>
          </a:xfrm>
        </p:spPr>
        <p:txBody>
          <a:bodyPr/>
          <a:lstStyle>
            <a:lvl1pPr>
              <a:defRPr/>
            </a:lvl1pPr>
          </a:lstStyle>
          <a:p>
            <a:r>
              <a:rPr lang="en-US"/>
              <a:t>Click to edit Master title style</a:t>
            </a:r>
            <a:endParaRPr lang="en-US" dirty="0"/>
          </a:p>
        </p:txBody>
      </p:sp>
      <p:sp>
        <p:nvSpPr>
          <p:cNvPr id="8" name="Content Placeholder 8"/>
          <p:cNvSpPr>
            <a:spLocks noGrp="1"/>
          </p:cNvSpPr>
          <p:nvPr>
            <p:ph sz="quarter" idx="13"/>
          </p:nvPr>
        </p:nvSpPr>
        <p:spPr>
          <a:xfrm>
            <a:off x="418120" y="537790"/>
            <a:ext cx="8227649" cy="301625"/>
          </a:xfrm>
        </p:spPr>
        <p:txBody>
          <a:bodyPr/>
          <a:lstStyle>
            <a:lvl1pPr marL="0" indent="0">
              <a:buFont typeface="Arial"/>
              <a:buNone/>
              <a:defRPr sz="1800">
                <a:solidFill>
                  <a:schemeClr val="bg2"/>
                </a:solidFill>
                <a:latin typeface="+mj-lt"/>
              </a:defRPr>
            </a:lvl1pPr>
          </a:lstStyle>
          <a:p>
            <a:pPr lvl="0"/>
            <a:r>
              <a:rPr lang="en-US"/>
              <a:t>Click to edit Master text styles</a:t>
            </a:r>
          </a:p>
        </p:txBody>
      </p:sp>
      <p:sp>
        <p:nvSpPr>
          <p:cNvPr id="12" name="Text Placeholder 10"/>
          <p:cNvSpPr>
            <a:spLocks noGrp="1"/>
          </p:cNvSpPr>
          <p:nvPr>
            <p:ph type="body" sz="quarter" idx="16"/>
          </p:nvPr>
        </p:nvSpPr>
        <p:spPr>
          <a:xfrm>
            <a:off x="423863" y="1087438"/>
            <a:ext cx="4032250" cy="2544762"/>
          </a:xfrm>
        </p:spPr>
        <p:txBody>
          <a:bodyPr/>
          <a:lstStyle>
            <a:lvl1pPr marL="0" indent="0">
              <a:spcAft>
                <a:spcPts val="600"/>
              </a:spcAft>
              <a:buFont typeface="Arial" pitchFamily="34" charset="0"/>
              <a:buNone/>
              <a:defRPr baseline="0"/>
            </a:lvl1pPr>
            <a:lvl2pPr>
              <a:buNone/>
              <a:defRPr/>
            </a:lvl2pPr>
            <a:lvl3pPr>
              <a:buNone/>
              <a:defRPr/>
            </a:lvl3pPr>
            <a:lvl4pPr>
              <a:buNone/>
              <a:defRPr/>
            </a:lvl4pPr>
            <a:lvl5pPr>
              <a:buNone/>
              <a:defRPr/>
            </a:lvl5pPr>
          </a:lstStyle>
          <a:p>
            <a:pPr lvl="0"/>
            <a:r>
              <a:rPr lang="en-US"/>
              <a:t>Click to edit Master text styles</a:t>
            </a:r>
          </a:p>
        </p:txBody>
      </p:sp>
      <p:sp>
        <p:nvSpPr>
          <p:cNvPr id="14" name="Text Placeholder 10"/>
          <p:cNvSpPr>
            <a:spLocks noGrp="1"/>
          </p:cNvSpPr>
          <p:nvPr>
            <p:ph type="body" sz="quarter" idx="17"/>
          </p:nvPr>
        </p:nvSpPr>
        <p:spPr>
          <a:xfrm>
            <a:off x="4608513" y="1087310"/>
            <a:ext cx="4032250" cy="2544762"/>
          </a:xfrm>
        </p:spPr>
        <p:txBody>
          <a:bodyPr/>
          <a:lstStyle>
            <a:lvl1pPr marL="0" indent="0">
              <a:spcAft>
                <a:spcPts val="600"/>
              </a:spcAft>
              <a:buNone/>
              <a:defRPr baseline="0"/>
            </a:lvl1pPr>
            <a:lvl2pPr marL="0" indent="0">
              <a:spcAft>
                <a:spcPts val="600"/>
              </a:spcAft>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6" name="Footer Placeholder 5"/>
          <p:cNvSpPr>
            <a:spLocks noGrp="1"/>
          </p:cNvSpPr>
          <p:nvPr>
            <p:ph type="ftr" sz="quarter" idx="18"/>
          </p:nvPr>
        </p:nvSpPr>
        <p:spPr/>
        <p:txBody>
          <a:bodyPr/>
          <a:lstStyle/>
          <a:p>
            <a:pPr algn="l"/>
            <a:r>
              <a:rPr lang="en-US" noProof="0" dirty="0">
                <a:solidFill>
                  <a:schemeClr val="bg2"/>
                </a:solidFill>
                <a:cs typeface="Arial" charset="0"/>
              </a:rPr>
              <a:t>&lt;Change information classification in footer&gt;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kia Whi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6" name="Content Placeholder 8"/>
          <p:cNvSpPr>
            <a:spLocks noGrp="1"/>
          </p:cNvSpPr>
          <p:nvPr>
            <p:ph sz="quarter" idx="13"/>
          </p:nvPr>
        </p:nvSpPr>
        <p:spPr>
          <a:xfrm>
            <a:off x="418120" y="537790"/>
            <a:ext cx="8227649" cy="301625"/>
          </a:xfrm>
        </p:spPr>
        <p:txBody>
          <a:bodyPr/>
          <a:lstStyle>
            <a:lvl1pPr marL="0" indent="0">
              <a:buFont typeface="Arial"/>
              <a:buNone/>
              <a:defRPr sz="1800">
                <a:solidFill>
                  <a:schemeClr val="bg2"/>
                </a:solidFill>
                <a:latin typeface="+mj-lt"/>
              </a:defRPr>
            </a:lvl1pPr>
          </a:lstStyle>
          <a:p>
            <a:pPr lvl="0"/>
            <a:r>
              <a:rPr lang="en-US"/>
              <a:t>Click to edit Master text styles</a:t>
            </a:r>
          </a:p>
        </p:txBody>
      </p:sp>
      <p:sp>
        <p:nvSpPr>
          <p:cNvPr id="4" name="Footer Placeholder 3"/>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kia Blue Plai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22363" y="563044"/>
            <a:ext cx="8244000" cy="2253600"/>
          </a:xfrm>
        </p:spPr>
        <p:txBody>
          <a:bodyPr/>
          <a:lstStyle>
            <a:lvl1pPr marL="0" indent="0">
              <a:buNone/>
              <a:defRPr sz="6600">
                <a:solidFill>
                  <a:schemeClr val="tx2"/>
                </a:solidFill>
                <a:latin typeface="+mj-lt"/>
              </a:defRPr>
            </a:lvl1pPr>
          </a:lstStyle>
          <a:p>
            <a:pPr eaLnBrk="1" hangingPunct="1"/>
            <a:r>
              <a:rPr lang="en-US" dirty="0">
                <a:ea typeface="ヒラギノ角ゴ Pro W3"/>
                <a:cs typeface="ヒラギノ角ゴ Pro W3"/>
              </a:rPr>
              <a:t>main headline in</a:t>
            </a:r>
            <a:br>
              <a:rPr lang="en-US" dirty="0">
                <a:ea typeface="ヒラギノ角ゴ Pro W3"/>
                <a:cs typeface="ヒラギノ角ゴ Pro W3"/>
              </a:rPr>
            </a:br>
            <a:r>
              <a:rPr lang="en-US" dirty="0">
                <a:ea typeface="ヒラギノ角ゴ Pro W3"/>
                <a:cs typeface="ヒラギノ角ゴ Pro W3"/>
              </a:rPr>
              <a:t>lower case here</a:t>
            </a:r>
          </a:p>
        </p:txBody>
      </p:sp>
      <p:sp>
        <p:nvSpPr>
          <p:cNvPr id="6" name="Footer Placeholder 5"/>
          <p:cNvSpPr>
            <a:spLocks noGrp="1"/>
          </p:cNvSpPr>
          <p:nvPr>
            <p:ph type="ftr" sz="quarter" idx="12"/>
          </p:nvPr>
        </p:nvSpPr>
        <p:spPr/>
        <p:txBody>
          <a:bodyPr/>
          <a:lstStyle/>
          <a:p>
            <a:r>
              <a:rPr lang="en-US" noProof="0" dirty="0">
                <a:solidFill>
                  <a:schemeClr val="bg1"/>
                </a:solidFill>
                <a:cs typeface="Arial" panose="020B0604020202020204" pitchFamily="34" charset="0"/>
              </a:rPr>
              <a:t>&lt;Change information classification in footer&gt;</a:t>
            </a:r>
          </a:p>
        </p:txBody>
      </p:sp>
      <p:sp>
        <p:nvSpPr>
          <p:cNvPr id="7" name="Text Placeholder 7"/>
          <p:cNvSpPr>
            <a:spLocks noGrp="1"/>
          </p:cNvSpPr>
          <p:nvPr>
            <p:ph type="body" sz="quarter" idx="13"/>
          </p:nvPr>
        </p:nvSpPr>
        <p:spPr>
          <a:xfrm>
            <a:off x="422276" y="2659314"/>
            <a:ext cx="8243887" cy="1697037"/>
          </a:xfrm>
        </p:spPr>
        <p:txBody>
          <a:bodyPr/>
          <a:lstStyle/>
          <a:p>
            <a:pPr marL="0" indent="0" eaLnBrk="1" hangingPunct="1">
              <a:buFont typeface="Arial" pitchFamily="34" charset="0"/>
              <a:buNone/>
              <a:defRPr/>
            </a:pPr>
            <a:r>
              <a:rPr lang="en-US" sz="1800" dirty="0"/>
              <a:t>Supporting headline in sentence case here</a:t>
            </a:r>
          </a:p>
          <a:p>
            <a:pPr eaLnBrk="1" hangingPunct="1">
              <a:defRPr/>
            </a:pPr>
            <a:r>
              <a:rPr lang="en-US" sz="1800" dirty="0"/>
              <a:t>Author/Presenter</a:t>
            </a:r>
          </a:p>
          <a:p>
            <a:pPr eaLnBrk="1" hangingPunct="1">
              <a:defRPr/>
            </a:pPr>
            <a:r>
              <a:rPr lang="en-GB" sz="1800" dirty="0"/>
              <a:t>DD-MM-YYYY</a:t>
            </a:r>
          </a:p>
        </p:txBody>
      </p:sp>
      <p:pic>
        <p:nvPicPr>
          <p:cNvPr id="8" name="Picture 7"/>
          <p:cNvPicPr>
            <a:picLocks noChangeAspect="1"/>
          </p:cNvPicPr>
          <p:nvPr userDrawn="1"/>
        </p:nvPicPr>
        <p:blipFill>
          <a:blip r:embed="rId2"/>
          <a:stretch>
            <a:fillRect/>
          </a:stretch>
        </p:blipFill>
        <p:spPr>
          <a:xfrm>
            <a:off x="7245822" y="304709"/>
            <a:ext cx="1492189" cy="247051"/>
          </a:xfrm>
          <a:prstGeom prst="rect">
            <a:avLst/>
          </a:prstGeom>
        </p:spPr>
      </p:pic>
      <p:pic>
        <p:nvPicPr>
          <p:cNvPr id="9" name="Picture 8"/>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79220" y="39903"/>
            <a:ext cx="1567485" cy="66047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Nokia Blue Plain">
    <p:spTree>
      <p:nvGrpSpPr>
        <p:cNvPr id="1" name=""/>
        <p:cNvGrpSpPr/>
        <p:nvPr/>
      </p:nvGrpSpPr>
      <p:grpSpPr>
        <a:xfrm>
          <a:off x="0" y="0"/>
          <a:ext cx="0" cy="0"/>
          <a:chOff x="0" y="0"/>
          <a:chExt cx="0" cy="0"/>
        </a:xfrm>
      </p:grpSpPr>
      <p:pic>
        <p:nvPicPr>
          <p:cNvPr id="3" name="Picture 5"/>
          <p:cNvPicPr>
            <a:picLocks noChangeAspect="1"/>
          </p:cNvPicPr>
          <p:nvPr/>
        </p:nvPicPr>
        <p:blipFill>
          <a:blip r:embed="rId2"/>
          <a:srcRect/>
          <a:stretch>
            <a:fillRect/>
          </a:stretch>
        </p:blipFill>
        <p:spPr bwMode="auto">
          <a:xfrm>
            <a:off x="7958138" y="4672013"/>
            <a:ext cx="703262" cy="115887"/>
          </a:xfrm>
          <a:prstGeom prst="rect">
            <a:avLst/>
          </a:prstGeom>
          <a:noFill/>
          <a:ln w="9525">
            <a:noFill/>
            <a:miter lim="800000"/>
            <a:headEnd/>
            <a:tailEnd/>
          </a:ln>
        </p:spPr>
      </p:pic>
      <p:sp>
        <p:nvSpPr>
          <p:cNvPr id="5" name="Text Placeholder 4"/>
          <p:cNvSpPr>
            <a:spLocks noGrp="1"/>
          </p:cNvSpPr>
          <p:nvPr>
            <p:ph type="body" sz="quarter" idx="10"/>
          </p:nvPr>
        </p:nvSpPr>
        <p:spPr>
          <a:xfrm>
            <a:off x="417600" y="288000"/>
            <a:ext cx="8244000" cy="2253600"/>
          </a:xfrm>
        </p:spPr>
        <p:txBody>
          <a:bodyPr/>
          <a:lstStyle>
            <a:lvl1pPr marL="0" indent="0">
              <a:spcAft>
                <a:spcPts val="1200"/>
              </a:spcAft>
              <a:buNone/>
              <a:defRPr sz="4400" baseline="0">
                <a:solidFill>
                  <a:schemeClr val="tx2"/>
                </a:solidFill>
                <a:latin typeface="+mj-lt"/>
              </a:defRPr>
            </a:lvl1pPr>
            <a:lvl2pPr>
              <a:defRPr>
                <a:latin typeface="+mj-lt"/>
              </a:defRPr>
            </a:lvl2pPr>
            <a:lvl3pPr>
              <a:defRPr>
                <a:latin typeface="+mj-lt"/>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3"/>
          <p:cNvSpPr>
            <a:spLocks noGrp="1"/>
          </p:cNvSpPr>
          <p:nvPr>
            <p:ph type="ftr" sz="quarter" idx="11"/>
          </p:nvPr>
        </p:nvSpPr>
        <p:spPr/>
        <p:txBody>
          <a:bodyPr/>
          <a:lstStyle/>
          <a:p>
            <a:r>
              <a:rPr lang="en-US" noProof="0" dirty="0">
                <a:solidFill>
                  <a:schemeClr val="bg1"/>
                </a:solidFill>
                <a:cs typeface="Arial" panose="020B0604020202020204" pitchFamily="34" charset="0"/>
              </a:rPr>
              <a:t>&lt;Change information classification in footer&gt;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Nokia Blue Plain">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7958138" y="4672013"/>
            <a:ext cx="703262" cy="115887"/>
          </a:xfrm>
          <a:prstGeom prst="rect">
            <a:avLst/>
          </a:prstGeom>
          <a:noFill/>
          <a:ln w="9525">
            <a:noFill/>
            <a:miter lim="800000"/>
            <a:headEnd/>
            <a:tailEnd/>
          </a:ln>
        </p:spPr>
      </p:pic>
      <p:sp>
        <p:nvSpPr>
          <p:cNvPr id="3" name="Footer Placeholder 2"/>
          <p:cNvSpPr>
            <a:spLocks noGrp="1"/>
          </p:cNvSpPr>
          <p:nvPr>
            <p:ph type="ftr" sz="quarter" idx="10"/>
          </p:nvPr>
        </p:nvSpPr>
        <p:spPr/>
        <p:txBody>
          <a:bodyPr/>
          <a:lstStyle/>
          <a:p>
            <a:r>
              <a:rPr lang="en-US" noProof="0" dirty="0">
                <a:solidFill>
                  <a:schemeClr val="bg1"/>
                </a:solidFill>
                <a:cs typeface="Arial" panose="020B0604020202020204" pitchFamily="34" charset="0"/>
              </a:rPr>
              <a:t>&lt;Change information classification in footer&gt;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okia Blue Separator">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3708400" y="2430463"/>
            <a:ext cx="1727200" cy="282575"/>
          </a:xfrm>
          <a:prstGeom prst="rect">
            <a:avLst/>
          </a:prstGeom>
          <a:noFill/>
          <a:ln w="9525">
            <a:noFill/>
            <a:miter lim="800000"/>
            <a:headEnd/>
            <a:tailEnd/>
          </a:ln>
        </p:spPr>
      </p:pic>
      <p:pic>
        <p:nvPicPr>
          <p:cNvPr id="3" name="Picture 3"/>
          <p:cNvPicPr>
            <a:picLocks noChangeAspect="1"/>
          </p:cNvPicPr>
          <p:nvPr userDrawn="1"/>
        </p:nvPicPr>
        <p:blipFill>
          <a:blip r:embed="rId2"/>
          <a:srcRect/>
          <a:stretch>
            <a:fillRect/>
          </a:stretch>
        </p:blipFill>
        <p:spPr bwMode="auto">
          <a:xfrm>
            <a:off x="3708400" y="2430463"/>
            <a:ext cx="1727200" cy="282575"/>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noProof="0" dirty="0">
                <a:solidFill>
                  <a:schemeClr val="bg1"/>
                </a:solidFill>
                <a:cs typeface="Arial" panose="020B0604020202020204" pitchFamily="34" charset="0"/>
              </a:rPr>
              <a:t>&lt;Change information classification in footer&gt;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okia Whi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a:latin typeface="+mj-lt"/>
              </a:defRPr>
            </a:lvl1pPr>
          </a:lstStyle>
          <a:p>
            <a:r>
              <a:rPr lang="en-US" dirty="0"/>
              <a:t>Click to edit Master title style</a:t>
            </a:r>
          </a:p>
        </p:txBody>
      </p:sp>
      <p:sp>
        <p:nvSpPr>
          <p:cNvPr id="6" name="Content Placeholder 8"/>
          <p:cNvSpPr>
            <a:spLocks noGrp="1"/>
          </p:cNvSpPr>
          <p:nvPr>
            <p:ph sz="quarter" idx="13"/>
          </p:nvPr>
        </p:nvSpPr>
        <p:spPr>
          <a:xfrm>
            <a:off x="418120" y="537790"/>
            <a:ext cx="8227649" cy="301625"/>
          </a:xfrm>
        </p:spPr>
        <p:txBody>
          <a:bodyPr/>
          <a:lstStyle>
            <a:lvl1pPr marL="0" indent="0">
              <a:buFont typeface="Arial"/>
              <a:buNone/>
              <a:defRPr sz="1800">
                <a:solidFill>
                  <a:schemeClr val="bg1"/>
                </a:solidFill>
                <a:latin typeface="+mj-lt"/>
              </a:defRPr>
            </a:lvl1pPr>
          </a:lstStyle>
          <a:p>
            <a:pPr lvl="0"/>
            <a:r>
              <a:rPr lang="en-US" dirty="0"/>
              <a:t>Click to edit Master text styles</a:t>
            </a:r>
          </a:p>
        </p:txBody>
      </p:sp>
      <p:sp>
        <p:nvSpPr>
          <p:cNvPr id="4" name="Footer Placeholder 3"/>
          <p:cNvSpPr>
            <a:spLocks noGrp="1"/>
          </p:cNvSpPr>
          <p:nvPr>
            <p:ph type="ftr" sz="quarter" idx="14"/>
          </p:nvPr>
        </p:nvSpPr>
        <p:spPr/>
        <p:txBody>
          <a:bodyPr/>
          <a:lstStyle/>
          <a:p>
            <a:r>
              <a:rPr lang="en-US" noProof="0" dirty="0">
                <a:solidFill>
                  <a:schemeClr val="bg1"/>
                </a:solidFill>
                <a:cs typeface="Arial" panose="020B0604020202020204" pitchFamily="34" charset="0"/>
              </a:rPr>
              <a:t>&lt;Change information classification in footer&gt;</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5" name="Line 9"/>
          <p:cNvSpPr>
            <a:spLocks noChangeShapeType="1"/>
          </p:cNvSpPr>
          <p:nvPr/>
        </p:nvSpPr>
        <p:spPr bwMode="auto">
          <a:xfrm flipV="1">
            <a:off x="-179388" y="593725"/>
            <a:ext cx="9502776" cy="0"/>
          </a:xfrm>
          <a:prstGeom prst="line">
            <a:avLst/>
          </a:prstGeom>
          <a:noFill/>
          <a:ln w="3175">
            <a:solidFill>
              <a:schemeClr val="bg1"/>
            </a:solidFill>
            <a:round/>
            <a:headEnd/>
            <a:tailEnd/>
          </a:ln>
          <a:extLst/>
        </p:spPr>
        <p:txBody>
          <a:bodyPr anchor="ctr"/>
          <a:lstStyle/>
          <a:p>
            <a:pPr>
              <a:defRPr/>
            </a:pPr>
            <a:endParaRPr lang="en-GB" dirty="0">
              <a:latin typeface="+mj-lt"/>
            </a:endParaRPr>
          </a:p>
        </p:txBody>
      </p:sp>
      <p:sp>
        <p:nvSpPr>
          <p:cNvPr id="1036" name="Line 12"/>
          <p:cNvSpPr>
            <a:spLocks noChangeShapeType="1"/>
          </p:cNvSpPr>
          <p:nvPr/>
        </p:nvSpPr>
        <p:spPr bwMode="auto">
          <a:xfrm flipV="1">
            <a:off x="-179388" y="4914900"/>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37" name="Line 9"/>
          <p:cNvSpPr>
            <a:spLocks noChangeShapeType="1"/>
          </p:cNvSpPr>
          <p:nvPr/>
        </p:nvSpPr>
        <p:spPr bwMode="auto">
          <a:xfrm flipV="1">
            <a:off x="-179388" y="846138"/>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38" name="Line 10"/>
          <p:cNvSpPr>
            <a:spLocks noChangeShapeType="1"/>
          </p:cNvSpPr>
          <p:nvPr/>
        </p:nvSpPr>
        <p:spPr bwMode="auto">
          <a:xfrm flipH="1">
            <a:off x="-179388" y="1092200"/>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39" name="Line 12"/>
          <p:cNvSpPr>
            <a:spLocks noChangeShapeType="1"/>
          </p:cNvSpPr>
          <p:nvPr/>
        </p:nvSpPr>
        <p:spPr bwMode="auto">
          <a:xfrm flipV="1">
            <a:off x="-179388" y="4665663"/>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40" name="Line 13"/>
          <p:cNvSpPr>
            <a:spLocks noChangeShapeType="1"/>
          </p:cNvSpPr>
          <p:nvPr/>
        </p:nvSpPr>
        <p:spPr bwMode="auto">
          <a:xfrm flipH="1" flipV="1">
            <a:off x="-179388" y="4400550"/>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41" name="Line 14"/>
          <p:cNvSpPr>
            <a:spLocks noChangeShapeType="1"/>
          </p:cNvSpPr>
          <p:nvPr/>
        </p:nvSpPr>
        <p:spPr bwMode="auto">
          <a:xfrm>
            <a:off x="-179388" y="280988"/>
            <a:ext cx="9502776" cy="0"/>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42" name="Line 15"/>
          <p:cNvSpPr>
            <a:spLocks noChangeShapeType="1"/>
          </p:cNvSpPr>
          <p:nvPr/>
        </p:nvSpPr>
        <p:spPr bwMode="auto">
          <a:xfrm flipH="1">
            <a:off x="417513" y="-147638"/>
            <a:ext cx="0" cy="5508626"/>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1043" name="Line 17"/>
          <p:cNvSpPr>
            <a:spLocks noChangeShapeType="1"/>
          </p:cNvSpPr>
          <p:nvPr/>
        </p:nvSpPr>
        <p:spPr bwMode="auto">
          <a:xfrm>
            <a:off x="8656638" y="-147638"/>
            <a:ext cx="0" cy="5508626"/>
          </a:xfrm>
          <a:prstGeom prst="line">
            <a:avLst/>
          </a:prstGeom>
          <a:noFill/>
          <a:ln w="3175">
            <a:solidFill>
              <a:schemeClr val="bg1"/>
            </a:solidFill>
            <a:round/>
            <a:headEnd/>
            <a:tailEnd/>
          </a:ln>
          <a:extLst/>
        </p:spPr>
        <p:txBody>
          <a:bodyPr anchor="ctr"/>
          <a:lstStyle/>
          <a:p>
            <a:pPr>
              <a:defRPr/>
            </a:pPr>
            <a:endParaRPr lang="en-GB">
              <a:latin typeface="Arial" pitchFamily="34" charset="0"/>
            </a:endParaRPr>
          </a:p>
        </p:txBody>
      </p:sp>
      <p:sp>
        <p:nvSpPr>
          <p:cNvPr id="2" name="Title Placeholder 1"/>
          <p:cNvSpPr>
            <a:spLocks noGrp="1"/>
          </p:cNvSpPr>
          <p:nvPr>
            <p:ph type="title"/>
          </p:nvPr>
        </p:nvSpPr>
        <p:spPr bwMode="auto">
          <a:xfrm>
            <a:off x="417513" y="279400"/>
            <a:ext cx="8229600" cy="311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4" name="Text Placeholder 2"/>
          <p:cNvSpPr>
            <a:spLocks noGrp="1"/>
          </p:cNvSpPr>
          <p:nvPr>
            <p:ph type="body" idx="1"/>
          </p:nvPr>
        </p:nvSpPr>
        <p:spPr bwMode="auto">
          <a:xfrm>
            <a:off x="417513" y="108902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AutoShape 57"/>
          <p:cNvSpPr>
            <a:spLocks noChangeArrowheads="1"/>
          </p:cNvSpPr>
          <p:nvPr/>
        </p:nvSpPr>
        <p:spPr bwMode="auto">
          <a:xfrm>
            <a:off x="1474788" y="5208588"/>
            <a:ext cx="287337" cy="134937"/>
          </a:xfrm>
          <a:prstGeom prst="roundRect">
            <a:avLst>
              <a:gd name="adj" fmla="val 16667"/>
            </a:avLst>
          </a:prstGeom>
          <a:solidFill>
            <a:schemeClr val="accent1"/>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18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65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145</a:t>
            </a:r>
          </a:p>
        </p:txBody>
      </p:sp>
      <p:sp>
        <p:nvSpPr>
          <p:cNvPr id="43" name="AutoShape 58"/>
          <p:cNvSpPr>
            <a:spLocks noChangeArrowheads="1"/>
          </p:cNvSpPr>
          <p:nvPr/>
        </p:nvSpPr>
        <p:spPr bwMode="auto">
          <a:xfrm>
            <a:off x="1835150" y="5208588"/>
            <a:ext cx="287338" cy="134937"/>
          </a:xfrm>
          <a:prstGeom prst="roundRect">
            <a:avLst>
              <a:gd name="adj" fmla="val 16667"/>
            </a:avLst>
          </a:prstGeom>
          <a:solidFill>
            <a:schemeClr val="accent2"/>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0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201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255</a:t>
            </a:r>
          </a:p>
        </p:txBody>
      </p:sp>
      <p:sp>
        <p:nvSpPr>
          <p:cNvPr id="44" name="AutoShape 59"/>
          <p:cNvSpPr>
            <a:spLocks noChangeArrowheads="1"/>
          </p:cNvSpPr>
          <p:nvPr/>
        </p:nvSpPr>
        <p:spPr bwMode="auto">
          <a:xfrm>
            <a:off x="2195513" y="5208588"/>
            <a:ext cx="287337" cy="134937"/>
          </a:xfrm>
          <a:prstGeom prst="roundRect">
            <a:avLst>
              <a:gd name="adj" fmla="val 16667"/>
            </a:avLst>
          </a:prstGeom>
          <a:solidFill>
            <a:schemeClr val="accent4"/>
          </a:solidFill>
          <a:ln w="9525">
            <a:noFill/>
            <a:round/>
            <a:headEnd/>
            <a:tailEnd/>
          </a:ln>
          <a:effectLst/>
        </p:spPr>
        <p:txBody>
          <a:bodyPr lIns="18000" tIns="252000" rIns="18000" bIns="0"/>
          <a:lstStyle/>
          <a:p>
            <a:pPr defTabSz="604647" eaLnBrk="0" fontAlgn="auto" hangingPunct="0">
              <a:spcBef>
                <a:spcPct val="15000"/>
              </a:spcBef>
              <a:spcAft>
                <a:spcPct val="15000"/>
              </a:spcAft>
              <a:buClr>
                <a:schemeClr val="accent1"/>
              </a:buClr>
              <a:defRPr/>
            </a:pPr>
            <a:r>
              <a:rPr lang="en-US" sz="500" b="1" dirty="0">
                <a:solidFill>
                  <a:schemeClr val="tx2"/>
                </a:solidFill>
                <a:latin typeface="+mn-lt"/>
                <a:cs typeface="Arial" panose="020B0604020202020204" pitchFamily="34" charset="0"/>
              </a:rPr>
              <a:t>R 104</a:t>
            </a:r>
            <a:br>
              <a:rPr lang="en-US" sz="500" b="1" dirty="0">
                <a:solidFill>
                  <a:schemeClr val="tx2"/>
                </a:solidFill>
                <a:latin typeface="+mn-lt"/>
                <a:cs typeface="Arial" panose="020B0604020202020204" pitchFamily="34" charset="0"/>
              </a:rPr>
            </a:br>
            <a:r>
              <a:rPr lang="en-US" sz="500" b="1" dirty="0">
                <a:solidFill>
                  <a:schemeClr val="tx2"/>
                </a:solidFill>
                <a:latin typeface="+mn-lt"/>
                <a:cs typeface="Arial" panose="020B0604020202020204" pitchFamily="34" charset="0"/>
              </a:rPr>
              <a:t>G 113</a:t>
            </a:r>
            <a:br>
              <a:rPr lang="en-US" sz="500" b="1" dirty="0">
                <a:solidFill>
                  <a:schemeClr val="tx2"/>
                </a:solidFill>
                <a:latin typeface="+mn-lt"/>
                <a:cs typeface="Arial" panose="020B0604020202020204" pitchFamily="34" charset="0"/>
              </a:rPr>
            </a:br>
            <a:r>
              <a:rPr lang="en-US" sz="500" b="1" dirty="0">
                <a:solidFill>
                  <a:schemeClr val="tx2"/>
                </a:solidFill>
                <a:latin typeface="+mn-lt"/>
                <a:cs typeface="Arial" panose="020B0604020202020204" pitchFamily="34" charset="0"/>
              </a:rPr>
              <a:t>B 122</a:t>
            </a:r>
          </a:p>
        </p:txBody>
      </p:sp>
      <p:sp>
        <p:nvSpPr>
          <p:cNvPr id="45" name="AutoShape 64"/>
          <p:cNvSpPr>
            <a:spLocks noChangeArrowheads="1"/>
          </p:cNvSpPr>
          <p:nvPr/>
        </p:nvSpPr>
        <p:spPr bwMode="auto">
          <a:xfrm>
            <a:off x="2916238" y="5208588"/>
            <a:ext cx="287337" cy="134937"/>
          </a:xfrm>
          <a:prstGeom prst="roundRect">
            <a:avLst>
              <a:gd name="adj" fmla="val 16667"/>
            </a:avLst>
          </a:prstGeom>
          <a:solidFill>
            <a:schemeClr val="accent6"/>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216</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217</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218</a:t>
            </a:r>
          </a:p>
        </p:txBody>
      </p:sp>
      <p:sp>
        <p:nvSpPr>
          <p:cNvPr id="46" name="AutoShape 65"/>
          <p:cNvSpPr>
            <a:spLocks noChangeArrowheads="1"/>
          </p:cNvSpPr>
          <p:nvPr/>
        </p:nvSpPr>
        <p:spPr bwMode="auto">
          <a:xfrm>
            <a:off x="2555875" y="5208588"/>
            <a:ext cx="287338" cy="134937"/>
          </a:xfrm>
          <a:prstGeom prst="roundRect">
            <a:avLst>
              <a:gd name="adj" fmla="val 16667"/>
            </a:avLst>
          </a:prstGeom>
          <a:solidFill>
            <a:schemeClr val="accent4"/>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168</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187</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192</a:t>
            </a:r>
          </a:p>
        </p:txBody>
      </p:sp>
      <p:sp>
        <p:nvSpPr>
          <p:cNvPr id="47" name="Rectangle 68"/>
          <p:cNvSpPr>
            <a:spLocks noChangeArrowheads="1"/>
          </p:cNvSpPr>
          <p:nvPr/>
        </p:nvSpPr>
        <p:spPr bwMode="auto">
          <a:xfrm>
            <a:off x="647700" y="5208588"/>
            <a:ext cx="792163" cy="134937"/>
          </a:xfrm>
          <a:prstGeom prst="rect">
            <a:avLst/>
          </a:prstGeom>
          <a:noFill/>
          <a:ln>
            <a:noFill/>
          </a:ln>
          <a:extLst/>
        </p:spPr>
        <p:txBody>
          <a:bodyPr wrap="none" lIns="18000" tIns="0" rIns="36000" bIns="0" anchor="ctr"/>
          <a:lstStyle/>
          <a:p>
            <a:pPr algn="r" defTabSz="603250" eaLnBrk="0" hangingPunct="0">
              <a:spcBef>
                <a:spcPct val="15000"/>
              </a:spcBef>
              <a:spcAft>
                <a:spcPct val="15000"/>
              </a:spcAft>
              <a:buClr>
                <a:schemeClr val="accent1"/>
              </a:buClr>
              <a:defRPr/>
            </a:pPr>
            <a:r>
              <a:rPr lang="en-GB" sz="500" b="1" dirty="0">
                <a:solidFill>
                  <a:schemeClr val="tx2"/>
                </a:solidFill>
                <a:latin typeface="Arial" panose="020B0604020202020204" pitchFamily="34" charset="0"/>
                <a:cs typeface="Arial" panose="020B0604020202020204" pitchFamily="34" charset="0"/>
              </a:rPr>
              <a:t>Core and </a:t>
            </a:r>
            <a:r>
              <a:rPr lang="en-GB" sz="500" b="1" dirty="0">
                <a:solidFill>
                  <a:schemeClr val="tx2"/>
                </a:solidFill>
                <a:latin typeface="+mn-lt"/>
                <a:cs typeface="Arial" panose="020B0604020202020204" pitchFamily="34" charset="0"/>
              </a:rPr>
              <a:t>background</a:t>
            </a:r>
            <a:r>
              <a:rPr lang="en-GB" sz="500" b="1" dirty="0">
                <a:solidFill>
                  <a:schemeClr val="tx2"/>
                </a:solidFill>
                <a:latin typeface="Arial" panose="020B0604020202020204" pitchFamily="34" charset="0"/>
                <a:cs typeface="Arial" panose="020B0604020202020204" pitchFamily="34" charset="0"/>
              </a:rPr>
              <a:t> colors:</a:t>
            </a:r>
          </a:p>
        </p:txBody>
      </p:sp>
      <p:sp>
        <p:nvSpPr>
          <p:cNvPr id="48" name="AutoShape 57"/>
          <p:cNvSpPr>
            <a:spLocks noChangeArrowheads="1"/>
          </p:cNvSpPr>
          <p:nvPr/>
        </p:nvSpPr>
        <p:spPr bwMode="auto">
          <a:xfrm>
            <a:off x="1474788" y="5208588"/>
            <a:ext cx="287337" cy="134937"/>
          </a:xfrm>
          <a:prstGeom prst="roundRect">
            <a:avLst>
              <a:gd name="adj" fmla="val 16667"/>
            </a:avLst>
          </a:prstGeom>
          <a:solidFill>
            <a:schemeClr val="tx1"/>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endParaRPr lang="en-US" sz="500" b="1">
              <a:solidFill>
                <a:schemeClr val="tx2"/>
              </a:solidFill>
              <a:latin typeface="+mn-lt"/>
              <a:cs typeface="Arial" panose="020B0604020202020204" pitchFamily="34" charset="0"/>
            </a:endParaRPr>
          </a:p>
        </p:txBody>
      </p:sp>
      <p:sp>
        <p:nvSpPr>
          <p:cNvPr id="49" name="AutoShape 58"/>
          <p:cNvSpPr>
            <a:spLocks noChangeArrowheads="1"/>
          </p:cNvSpPr>
          <p:nvPr/>
        </p:nvSpPr>
        <p:spPr bwMode="auto">
          <a:xfrm>
            <a:off x="1835150" y="5208588"/>
            <a:ext cx="287338" cy="134937"/>
          </a:xfrm>
          <a:prstGeom prst="roundRect">
            <a:avLst>
              <a:gd name="adj" fmla="val 16667"/>
            </a:avLst>
          </a:prstGeom>
          <a:solidFill>
            <a:schemeClr val="accent1"/>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endParaRPr lang="en-US" sz="500" b="1">
              <a:solidFill>
                <a:schemeClr val="tx2"/>
              </a:solidFill>
              <a:latin typeface="+mn-lt"/>
              <a:cs typeface="Arial" panose="020B0604020202020204" pitchFamily="34" charset="0"/>
            </a:endParaRPr>
          </a:p>
        </p:txBody>
      </p:sp>
      <p:sp>
        <p:nvSpPr>
          <p:cNvPr id="50" name="AutoShape 59"/>
          <p:cNvSpPr>
            <a:spLocks noChangeArrowheads="1"/>
          </p:cNvSpPr>
          <p:nvPr/>
        </p:nvSpPr>
        <p:spPr bwMode="auto">
          <a:xfrm>
            <a:off x="2195513" y="5208588"/>
            <a:ext cx="287337" cy="134937"/>
          </a:xfrm>
          <a:prstGeom prst="roundRect">
            <a:avLst>
              <a:gd name="adj" fmla="val 16667"/>
            </a:avLst>
          </a:prstGeom>
          <a:solidFill>
            <a:schemeClr val="bg2"/>
          </a:solidFill>
          <a:ln w="9525">
            <a:noFill/>
            <a:round/>
            <a:headEnd/>
            <a:tailEnd/>
          </a:ln>
          <a:effectLst/>
        </p:spPr>
        <p:txBody>
          <a:bodyPr lIns="18000" tIns="252000" rIns="18000" bIns="0"/>
          <a:lstStyle/>
          <a:p>
            <a:pPr defTabSz="604647" eaLnBrk="0" fontAlgn="auto" hangingPunct="0">
              <a:spcBef>
                <a:spcPct val="15000"/>
              </a:spcBef>
              <a:spcAft>
                <a:spcPct val="15000"/>
              </a:spcAft>
              <a:buClr>
                <a:schemeClr val="accent1"/>
              </a:buClr>
              <a:defRPr/>
            </a:pPr>
            <a:endParaRPr lang="en-US" sz="500" b="1" dirty="0">
              <a:solidFill>
                <a:schemeClr val="tx2"/>
              </a:solidFill>
              <a:latin typeface="+mn-lt"/>
              <a:ea typeface="+mn-ea"/>
              <a:cs typeface="Arial" panose="020B0604020202020204" pitchFamily="34" charset="0"/>
            </a:endParaRPr>
          </a:p>
        </p:txBody>
      </p:sp>
      <p:sp>
        <p:nvSpPr>
          <p:cNvPr id="51" name="Rectangle 68"/>
          <p:cNvSpPr>
            <a:spLocks noChangeArrowheads="1"/>
          </p:cNvSpPr>
          <p:nvPr/>
        </p:nvSpPr>
        <p:spPr bwMode="auto">
          <a:xfrm>
            <a:off x="647700" y="5208588"/>
            <a:ext cx="792163" cy="134937"/>
          </a:xfrm>
          <a:prstGeom prst="rect">
            <a:avLst/>
          </a:prstGeom>
          <a:noFill/>
          <a:ln>
            <a:noFill/>
          </a:ln>
          <a:extLst/>
        </p:spPr>
        <p:txBody>
          <a:bodyPr wrap="none" lIns="18000" tIns="0" rIns="36000" bIns="0" anchor="ctr"/>
          <a:lstStyle/>
          <a:p>
            <a:pPr algn="r" defTabSz="603250" eaLnBrk="0" hangingPunct="0">
              <a:spcBef>
                <a:spcPct val="15000"/>
              </a:spcBef>
              <a:spcAft>
                <a:spcPct val="15000"/>
              </a:spcAft>
              <a:buClr>
                <a:schemeClr val="accent1"/>
              </a:buClr>
              <a:defRPr/>
            </a:pPr>
            <a:endParaRPr lang="en-GB" sz="500" b="1" dirty="0">
              <a:solidFill>
                <a:schemeClr val="tx2"/>
              </a:solidFill>
              <a:latin typeface="Arial" panose="020B0604020202020204" pitchFamily="34" charset="0"/>
              <a:cs typeface="Arial" panose="020B0604020202020204" pitchFamily="34" charset="0"/>
            </a:endParaRPr>
          </a:p>
        </p:txBody>
      </p:sp>
      <p:sp>
        <p:nvSpPr>
          <p:cNvPr id="53" name="Slide Number Placeholder 5"/>
          <p:cNvSpPr txBox="1">
            <a:spLocks/>
          </p:cNvSpPr>
          <p:nvPr/>
        </p:nvSpPr>
        <p:spPr>
          <a:xfrm>
            <a:off x="433388" y="4643438"/>
            <a:ext cx="144462" cy="138112"/>
          </a:xfrm>
          <a:prstGeom prst="rect">
            <a:avLst/>
          </a:prstGeom>
        </p:spPr>
        <p:txBody>
          <a:bodyPr lIns="0" tIns="0" rIns="0" bIns="0"/>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9182688-34E5-4CE3-92E4-C88AA8BD9750}" type="slidenum">
              <a:rPr lang="en-US" sz="800" noProof="0" smtClean="0">
                <a:solidFill>
                  <a:schemeClr val="bg2"/>
                </a:solidFill>
                <a:latin typeface="+mn-lt"/>
                <a:cs typeface="Arial" panose="020B0604020202020204" pitchFamily="34" charset="0"/>
              </a:rPr>
              <a:pPr>
                <a:defRPr/>
              </a:pPr>
              <a:t>‹#›</a:t>
            </a:fld>
            <a:endParaRPr lang="en-US" noProof="0" dirty="0">
              <a:solidFill>
                <a:schemeClr val="bg2"/>
              </a:solidFill>
              <a:latin typeface="+mn-lt"/>
              <a:cs typeface="Arial" panose="020B0604020202020204" pitchFamily="34" charset="0"/>
            </a:endParaRPr>
          </a:p>
        </p:txBody>
      </p:sp>
      <p:pic>
        <p:nvPicPr>
          <p:cNvPr id="1050" name="Picture 1"/>
          <p:cNvPicPr>
            <a:picLocks/>
          </p:cNvPicPr>
          <p:nvPr/>
        </p:nvPicPr>
        <p:blipFill>
          <a:blip r:embed="rId6"/>
          <a:srcRect/>
          <a:stretch>
            <a:fillRect/>
          </a:stretch>
        </p:blipFill>
        <p:spPr bwMode="auto">
          <a:xfrm>
            <a:off x="7959725" y="4672013"/>
            <a:ext cx="701675" cy="115887"/>
          </a:xfrm>
          <a:prstGeom prst="rect">
            <a:avLst/>
          </a:prstGeom>
          <a:noFill/>
          <a:ln w="9525">
            <a:noFill/>
            <a:miter lim="800000"/>
            <a:headEnd/>
            <a:tailEnd/>
          </a:ln>
        </p:spPr>
      </p:pic>
      <p:sp>
        <p:nvSpPr>
          <p:cNvPr id="3" name="TextBox 2"/>
          <p:cNvSpPr txBox="1"/>
          <p:nvPr/>
        </p:nvSpPr>
        <p:spPr>
          <a:xfrm>
            <a:off x="1341438" y="4643438"/>
            <a:ext cx="6078537" cy="122237"/>
          </a:xfrm>
          <a:prstGeom prst="rect">
            <a:avLst/>
          </a:prstGeom>
          <a:noFill/>
        </p:spPr>
        <p:txBody>
          <a:bodyPr lIns="0" tIns="0" rIns="0" bIns="0">
            <a:spAutoFit/>
          </a:bodyPr>
          <a:lstStyle/>
          <a:p>
            <a:r>
              <a:rPr lang="en-US" sz="800" noProof="0" dirty="0">
                <a:solidFill>
                  <a:schemeClr val="bg2"/>
                </a:solidFill>
                <a:latin typeface="+mn-lt"/>
                <a:cs typeface="Arial" charset="0"/>
              </a:rPr>
              <a:t>© Nokia Solutions and Networks 2014</a:t>
            </a:r>
          </a:p>
        </p:txBody>
      </p:sp>
      <p:sp>
        <p:nvSpPr>
          <p:cNvPr id="31" name="Footer Placeholder 29"/>
          <p:cNvSpPr>
            <a:spLocks noGrp="1"/>
          </p:cNvSpPr>
          <p:nvPr>
            <p:ph type="ftr" sz="quarter" idx="3"/>
          </p:nvPr>
        </p:nvSpPr>
        <p:spPr>
          <a:xfrm>
            <a:off x="432000" y="4789325"/>
            <a:ext cx="6080400" cy="122400"/>
          </a:xfrm>
          <a:prstGeom prst="rect">
            <a:avLst/>
          </a:prstGeom>
        </p:spPr>
        <p:txBody>
          <a:bodyPr vert="horz" lIns="0" tIns="0" rIns="0" bIns="0" rtlCol="0" anchor="ctr"/>
          <a:lstStyle>
            <a:lvl1pPr algn="ctr">
              <a:defRPr sz="800">
                <a:solidFill>
                  <a:schemeClr val="tx1">
                    <a:tint val="75000"/>
                  </a:schemeClr>
                </a:solidFill>
                <a:latin typeface="+mn-lt"/>
              </a:defRPr>
            </a:lvl1pPr>
          </a:lstStyle>
          <a:p>
            <a:pPr algn="l"/>
            <a:r>
              <a:rPr lang="en-US" noProof="0" dirty="0">
                <a:solidFill>
                  <a:schemeClr val="bg2"/>
                </a:solidFill>
                <a:cs typeface="Arial" charset="0"/>
              </a:rPr>
              <a:t>&lt;Change information classification in footer&gt;</a:t>
            </a:r>
          </a:p>
        </p:txBody>
      </p:sp>
    </p:spTree>
  </p:cSld>
  <p:clrMap bg1="lt1" tx1="dk1" bg2="lt2" tx2="dk2" accent1="accent1" accent2="accent2" accent3="accent3" accent4="accent4" accent5="accent5" accent6="accent6" hlink="hlink" folHlink="folHlink"/>
  <p:sldLayoutIdLst>
    <p:sldLayoutId id="2147483806" r:id="rId1"/>
    <p:sldLayoutId id="2147483805" r:id="rId2"/>
    <p:sldLayoutId id="2147483804" r:id="rId3"/>
    <p:sldLayoutId id="2147483816" r:id="rId4"/>
  </p:sldLayoutIdLst>
  <p:hf sldNum="0" hdr="0" dt="0"/>
  <p:txStyles>
    <p:title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p:titleStyle>
    <p:bodyStyle>
      <a:lvl1pPr marL="230188" indent="-230188" algn="l" defTabSz="457200" rtl="0" eaLnBrk="1" fontAlgn="base" hangingPunct="1">
        <a:spcBef>
          <a:spcPct val="0"/>
        </a:spcBef>
        <a:spcAft>
          <a:spcPts val="600"/>
        </a:spcAft>
        <a:buFont typeface="Arial" charset="0"/>
        <a:buChar char="•"/>
        <a:defRPr sz="3200" kern="1200">
          <a:solidFill>
            <a:schemeClr val="bg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bg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bg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bg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bg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35" name="Line 9"/>
          <p:cNvSpPr>
            <a:spLocks noChangeShapeType="1"/>
          </p:cNvSpPr>
          <p:nvPr/>
        </p:nvSpPr>
        <p:spPr bwMode="auto">
          <a:xfrm flipV="1">
            <a:off x="-179388" y="593725"/>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36" name="Line 12"/>
          <p:cNvSpPr>
            <a:spLocks noChangeShapeType="1"/>
          </p:cNvSpPr>
          <p:nvPr/>
        </p:nvSpPr>
        <p:spPr bwMode="auto">
          <a:xfrm flipV="1">
            <a:off x="-179388" y="4914900"/>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37" name="Line 9"/>
          <p:cNvSpPr>
            <a:spLocks noChangeShapeType="1"/>
          </p:cNvSpPr>
          <p:nvPr/>
        </p:nvSpPr>
        <p:spPr bwMode="auto">
          <a:xfrm flipV="1">
            <a:off x="-179388" y="846138"/>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38" name="Line 10"/>
          <p:cNvSpPr>
            <a:spLocks noChangeShapeType="1"/>
          </p:cNvSpPr>
          <p:nvPr/>
        </p:nvSpPr>
        <p:spPr bwMode="auto">
          <a:xfrm flipH="1">
            <a:off x="-179388" y="1092200"/>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39" name="Line 12"/>
          <p:cNvSpPr>
            <a:spLocks noChangeShapeType="1"/>
          </p:cNvSpPr>
          <p:nvPr/>
        </p:nvSpPr>
        <p:spPr bwMode="auto">
          <a:xfrm flipV="1">
            <a:off x="-179388" y="4665663"/>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40" name="Line 13"/>
          <p:cNvSpPr>
            <a:spLocks noChangeShapeType="1"/>
          </p:cNvSpPr>
          <p:nvPr/>
        </p:nvSpPr>
        <p:spPr bwMode="auto">
          <a:xfrm flipH="1" flipV="1">
            <a:off x="-179388" y="4400550"/>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41" name="Line 14"/>
          <p:cNvSpPr>
            <a:spLocks noChangeShapeType="1"/>
          </p:cNvSpPr>
          <p:nvPr/>
        </p:nvSpPr>
        <p:spPr bwMode="auto">
          <a:xfrm>
            <a:off x="-179388" y="280988"/>
            <a:ext cx="9502776" cy="0"/>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42" name="Line 15"/>
          <p:cNvSpPr>
            <a:spLocks noChangeShapeType="1"/>
          </p:cNvSpPr>
          <p:nvPr/>
        </p:nvSpPr>
        <p:spPr bwMode="auto">
          <a:xfrm flipH="1">
            <a:off x="417513" y="-147638"/>
            <a:ext cx="0" cy="5508626"/>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1043" name="Line 17"/>
          <p:cNvSpPr>
            <a:spLocks noChangeShapeType="1"/>
          </p:cNvSpPr>
          <p:nvPr/>
        </p:nvSpPr>
        <p:spPr bwMode="auto">
          <a:xfrm>
            <a:off x="8656638" y="-147638"/>
            <a:ext cx="0" cy="5508626"/>
          </a:xfrm>
          <a:prstGeom prst="line">
            <a:avLst/>
          </a:prstGeom>
          <a:noFill/>
          <a:ln w="3175">
            <a:solidFill>
              <a:schemeClr val="tx1"/>
            </a:solidFill>
            <a:round/>
            <a:headEnd/>
            <a:tailEnd/>
          </a:ln>
          <a:extLst/>
        </p:spPr>
        <p:txBody>
          <a:bodyPr anchor="ctr"/>
          <a:lstStyle/>
          <a:p>
            <a:pPr>
              <a:defRPr/>
            </a:pPr>
            <a:endParaRPr lang="en-GB">
              <a:ln>
                <a:solidFill>
                  <a:schemeClr val="tx1"/>
                </a:solidFill>
              </a:ln>
              <a:latin typeface="Arial" pitchFamily="34" charset="0"/>
            </a:endParaRPr>
          </a:p>
        </p:txBody>
      </p:sp>
      <p:sp>
        <p:nvSpPr>
          <p:cNvPr id="6155" name="Title Placeholder 1"/>
          <p:cNvSpPr>
            <a:spLocks noGrp="1"/>
          </p:cNvSpPr>
          <p:nvPr>
            <p:ph type="title"/>
          </p:nvPr>
        </p:nvSpPr>
        <p:spPr bwMode="auto">
          <a:xfrm>
            <a:off x="417513" y="288000"/>
            <a:ext cx="8229600" cy="311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6156" name="Text Placeholder 2"/>
          <p:cNvSpPr>
            <a:spLocks noGrp="1"/>
          </p:cNvSpPr>
          <p:nvPr>
            <p:ph type="body" idx="1"/>
          </p:nvPr>
        </p:nvSpPr>
        <p:spPr bwMode="auto">
          <a:xfrm>
            <a:off x="417513" y="108902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AutoShape 57"/>
          <p:cNvSpPr>
            <a:spLocks noChangeArrowheads="1"/>
          </p:cNvSpPr>
          <p:nvPr/>
        </p:nvSpPr>
        <p:spPr bwMode="auto">
          <a:xfrm>
            <a:off x="1474788" y="5208588"/>
            <a:ext cx="287337" cy="134937"/>
          </a:xfrm>
          <a:prstGeom prst="roundRect">
            <a:avLst>
              <a:gd name="adj" fmla="val 16667"/>
            </a:avLst>
          </a:prstGeom>
          <a:solidFill>
            <a:schemeClr val="bg2"/>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18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65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145</a:t>
            </a:r>
          </a:p>
        </p:txBody>
      </p:sp>
      <p:sp>
        <p:nvSpPr>
          <p:cNvPr id="43" name="AutoShape 58"/>
          <p:cNvSpPr>
            <a:spLocks noChangeArrowheads="1"/>
          </p:cNvSpPr>
          <p:nvPr/>
        </p:nvSpPr>
        <p:spPr bwMode="auto">
          <a:xfrm>
            <a:off x="1835150" y="5208588"/>
            <a:ext cx="287338" cy="134937"/>
          </a:xfrm>
          <a:prstGeom prst="roundRect">
            <a:avLst>
              <a:gd name="adj" fmla="val 16667"/>
            </a:avLst>
          </a:prstGeom>
          <a:solidFill>
            <a:schemeClr val="accent2"/>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0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201 </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255</a:t>
            </a:r>
          </a:p>
        </p:txBody>
      </p:sp>
      <p:sp>
        <p:nvSpPr>
          <p:cNvPr id="44" name="AutoShape 59"/>
          <p:cNvSpPr>
            <a:spLocks noChangeArrowheads="1"/>
          </p:cNvSpPr>
          <p:nvPr/>
        </p:nvSpPr>
        <p:spPr bwMode="auto">
          <a:xfrm>
            <a:off x="2195513" y="5208588"/>
            <a:ext cx="287337" cy="134937"/>
          </a:xfrm>
          <a:prstGeom prst="roundRect">
            <a:avLst>
              <a:gd name="adj" fmla="val 16667"/>
            </a:avLst>
          </a:prstGeom>
          <a:solidFill>
            <a:schemeClr val="accent4"/>
          </a:solidFill>
          <a:ln w="9525">
            <a:noFill/>
            <a:round/>
            <a:headEnd/>
            <a:tailEnd/>
          </a:ln>
          <a:effectLst/>
        </p:spPr>
        <p:txBody>
          <a:bodyPr lIns="18000" tIns="252000" rIns="18000" bIns="0"/>
          <a:lstStyle/>
          <a:p>
            <a:pPr defTabSz="604647" eaLnBrk="0" fontAlgn="auto" hangingPunct="0">
              <a:spcBef>
                <a:spcPct val="15000"/>
              </a:spcBef>
              <a:spcAft>
                <a:spcPct val="15000"/>
              </a:spcAft>
              <a:buClr>
                <a:schemeClr val="accent1"/>
              </a:buClr>
              <a:defRPr/>
            </a:pPr>
            <a:r>
              <a:rPr lang="en-US" sz="500" b="1" dirty="0">
                <a:solidFill>
                  <a:schemeClr val="tx2"/>
                </a:solidFill>
                <a:latin typeface="+mn-lt"/>
                <a:cs typeface="Arial" panose="020B0604020202020204" pitchFamily="34" charset="0"/>
              </a:rPr>
              <a:t>R 104</a:t>
            </a:r>
            <a:br>
              <a:rPr lang="en-US" sz="500" b="1" dirty="0">
                <a:solidFill>
                  <a:schemeClr val="tx2"/>
                </a:solidFill>
                <a:latin typeface="+mn-lt"/>
                <a:cs typeface="Arial" panose="020B0604020202020204" pitchFamily="34" charset="0"/>
              </a:rPr>
            </a:br>
            <a:r>
              <a:rPr lang="en-US" sz="500" b="1" dirty="0">
                <a:solidFill>
                  <a:schemeClr val="tx2"/>
                </a:solidFill>
                <a:latin typeface="+mn-lt"/>
                <a:cs typeface="Arial" panose="020B0604020202020204" pitchFamily="34" charset="0"/>
              </a:rPr>
              <a:t>G 113</a:t>
            </a:r>
            <a:br>
              <a:rPr lang="en-US" sz="500" b="1" dirty="0">
                <a:solidFill>
                  <a:schemeClr val="tx2"/>
                </a:solidFill>
                <a:latin typeface="+mn-lt"/>
                <a:cs typeface="Arial" panose="020B0604020202020204" pitchFamily="34" charset="0"/>
              </a:rPr>
            </a:br>
            <a:r>
              <a:rPr lang="en-US" sz="500" b="1" dirty="0">
                <a:solidFill>
                  <a:schemeClr val="tx2"/>
                </a:solidFill>
                <a:latin typeface="+mn-lt"/>
                <a:cs typeface="Arial" panose="020B0604020202020204" pitchFamily="34" charset="0"/>
              </a:rPr>
              <a:t>B 122</a:t>
            </a:r>
          </a:p>
        </p:txBody>
      </p:sp>
      <p:sp>
        <p:nvSpPr>
          <p:cNvPr id="45" name="AutoShape 64"/>
          <p:cNvSpPr>
            <a:spLocks noChangeArrowheads="1"/>
          </p:cNvSpPr>
          <p:nvPr/>
        </p:nvSpPr>
        <p:spPr bwMode="auto">
          <a:xfrm>
            <a:off x="2916238" y="5208588"/>
            <a:ext cx="287337" cy="134937"/>
          </a:xfrm>
          <a:prstGeom prst="roundRect">
            <a:avLst>
              <a:gd name="adj" fmla="val 16667"/>
            </a:avLst>
          </a:prstGeom>
          <a:solidFill>
            <a:schemeClr val="accent6"/>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216</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217</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218</a:t>
            </a:r>
          </a:p>
        </p:txBody>
      </p:sp>
      <p:sp>
        <p:nvSpPr>
          <p:cNvPr id="46" name="AutoShape 65"/>
          <p:cNvSpPr>
            <a:spLocks noChangeArrowheads="1"/>
          </p:cNvSpPr>
          <p:nvPr/>
        </p:nvSpPr>
        <p:spPr bwMode="auto">
          <a:xfrm>
            <a:off x="2555875" y="5208588"/>
            <a:ext cx="287338" cy="134937"/>
          </a:xfrm>
          <a:prstGeom prst="roundRect">
            <a:avLst>
              <a:gd name="adj" fmla="val 16667"/>
            </a:avLst>
          </a:prstGeom>
          <a:solidFill>
            <a:schemeClr val="accent4"/>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R 168</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G 187</a:t>
            </a:r>
            <a:br>
              <a:rPr lang="en-GB" sz="500" b="1" dirty="0">
                <a:solidFill>
                  <a:schemeClr val="tx2"/>
                </a:solidFill>
                <a:latin typeface="+mn-lt"/>
                <a:cs typeface="Arial" panose="020B0604020202020204" pitchFamily="34" charset="0"/>
              </a:rPr>
            </a:br>
            <a:r>
              <a:rPr lang="en-GB" sz="500" b="1" dirty="0">
                <a:solidFill>
                  <a:schemeClr val="tx2"/>
                </a:solidFill>
                <a:latin typeface="+mn-lt"/>
                <a:cs typeface="Arial" panose="020B0604020202020204" pitchFamily="34" charset="0"/>
              </a:rPr>
              <a:t>B 192</a:t>
            </a:r>
          </a:p>
        </p:txBody>
      </p:sp>
      <p:sp>
        <p:nvSpPr>
          <p:cNvPr id="47" name="Rectangle 68"/>
          <p:cNvSpPr>
            <a:spLocks noChangeArrowheads="1"/>
          </p:cNvSpPr>
          <p:nvPr/>
        </p:nvSpPr>
        <p:spPr bwMode="auto">
          <a:xfrm>
            <a:off x="647700" y="5208588"/>
            <a:ext cx="792163" cy="134937"/>
          </a:xfrm>
          <a:prstGeom prst="rect">
            <a:avLst/>
          </a:prstGeom>
          <a:noFill/>
          <a:ln>
            <a:noFill/>
          </a:ln>
          <a:extLst/>
        </p:spPr>
        <p:txBody>
          <a:bodyPr wrap="none" lIns="18000" tIns="0" rIns="36000" bIns="0" anchor="ctr"/>
          <a:lstStyle/>
          <a:p>
            <a:pPr algn="r" defTabSz="603250" eaLnBrk="0" hangingPunct="0">
              <a:spcBef>
                <a:spcPct val="15000"/>
              </a:spcBef>
              <a:spcAft>
                <a:spcPct val="15000"/>
              </a:spcAft>
              <a:buClr>
                <a:schemeClr val="accent1"/>
              </a:buClr>
              <a:defRPr/>
            </a:pPr>
            <a:r>
              <a:rPr lang="en-GB" sz="500" b="1" dirty="0">
                <a:solidFill>
                  <a:schemeClr val="tx2"/>
                </a:solidFill>
                <a:latin typeface="+mn-lt"/>
                <a:cs typeface="Arial" panose="020B0604020202020204" pitchFamily="34" charset="0"/>
              </a:rPr>
              <a:t>Core and background colors:</a:t>
            </a:r>
          </a:p>
        </p:txBody>
      </p:sp>
      <p:sp>
        <p:nvSpPr>
          <p:cNvPr id="48" name="AutoShape 57"/>
          <p:cNvSpPr>
            <a:spLocks noChangeArrowheads="1"/>
          </p:cNvSpPr>
          <p:nvPr/>
        </p:nvSpPr>
        <p:spPr bwMode="auto">
          <a:xfrm>
            <a:off x="1474788" y="5208588"/>
            <a:ext cx="287337" cy="134937"/>
          </a:xfrm>
          <a:prstGeom prst="roundRect">
            <a:avLst>
              <a:gd name="adj" fmla="val 16667"/>
            </a:avLst>
          </a:prstGeom>
          <a:solidFill>
            <a:schemeClr val="tx1"/>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endParaRPr lang="en-US" sz="500" b="1">
              <a:solidFill>
                <a:schemeClr val="tx2"/>
              </a:solidFill>
              <a:latin typeface="+mn-lt"/>
              <a:cs typeface="Arial" panose="020B0604020202020204" pitchFamily="34" charset="0"/>
            </a:endParaRPr>
          </a:p>
        </p:txBody>
      </p:sp>
      <p:sp>
        <p:nvSpPr>
          <p:cNvPr id="49" name="AutoShape 58"/>
          <p:cNvSpPr>
            <a:spLocks noChangeArrowheads="1"/>
          </p:cNvSpPr>
          <p:nvPr/>
        </p:nvSpPr>
        <p:spPr bwMode="auto">
          <a:xfrm>
            <a:off x="1835150" y="5208588"/>
            <a:ext cx="287338" cy="134937"/>
          </a:xfrm>
          <a:prstGeom prst="roundRect">
            <a:avLst>
              <a:gd name="adj" fmla="val 16667"/>
            </a:avLst>
          </a:prstGeom>
          <a:solidFill>
            <a:schemeClr val="accent2"/>
          </a:solidFill>
          <a:ln w="9525">
            <a:noFill/>
            <a:round/>
            <a:headEnd/>
            <a:tailEnd/>
          </a:ln>
        </p:spPr>
        <p:txBody>
          <a:bodyPr lIns="18000" tIns="252000" rIns="18000" bIns="0"/>
          <a:lstStyle/>
          <a:p>
            <a:pPr defTabSz="603250" eaLnBrk="0" hangingPunct="0">
              <a:spcBef>
                <a:spcPct val="15000"/>
              </a:spcBef>
              <a:spcAft>
                <a:spcPct val="15000"/>
              </a:spcAft>
              <a:buClr>
                <a:schemeClr val="accent1"/>
              </a:buClr>
              <a:defRPr/>
            </a:pPr>
            <a:endParaRPr lang="en-US" sz="500" b="1">
              <a:solidFill>
                <a:schemeClr val="tx2"/>
              </a:solidFill>
              <a:latin typeface="+mn-lt"/>
              <a:cs typeface="Arial" panose="020B0604020202020204" pitchFamily="34" charset="0"/>
            </a:endParaRPr>
          </a:p>
        </p:txBody>
      </p:sp>
      <p:sp>
        <p:nvSpPr>
          <p:cNvPr id="50" name="AutoShape 59"/>
          <p:cNvSpPr>
            <a:spLocks noChangeArrowheads="1"/>
          </p:cNvSpPr>
          <p:nvPr/>
        </p:nvSpPr>
        <p:spPr bwMode="auto">
          <a:xfrm>
            <a:off x="2195513" y="5208588"/>
            <a:ext cx="287337" cy="134937"/>
          </a:xfrm>
          <a:prstGeom prst="roundRect">
            <a:avLst>
              <a:gd name="adj" fmla="val 16667"/>
            </a:avLst>
          </a:prstGeom>
          <a:solidFill>
            <a:schemeClr val="bg2"/>
          </a:solidFill>
          <a:ln w="9525">
            <a:noFill/>
            <a:round/>
            <a:headEnd/>
            <a:tailEnd/>
          </a:ln>
          <a:effectLst/>
        </p:spPr>
        <p:txBody>
          <a:bodyPr lIns="18000" tIns="252000" rIns="18000" bIns="0"/>
          <a:lstStyle/>
          <a:p>
            <a:pPr defTabSz="604647" eaLnBrk="0" fontAlgn="auto" hangingPunct="0">
              <a:spcBef>
                <a:spcPct val="15000"/>
              </a:spcBef>
              <a:spcAft>
                <a:spcPct val="15000"/>
              </a:spcAft>
              <a:buClr>
                <a:schemeClr val="accent1"/>
              </a:buClr>
              <a:defRPr/>
            </a:pPr>
            <a:endParaRPr lang="en-US" sz="500" b="1" dirty="0">
              <a:solidFill>
                <a:schemeClr val="tx2"/>
              </a:solidFill>
              <a:latin typeface="+mn-lt"/>
              <a:ea typeface="+mn-ea"/>
              <a:cs typeface="Arial" panose="020B0604020202020204" pitchFamily="34" charset="0"/>
            </a:endParaRPr>
          </a:p>
        </p:txBody>
      </p:sp>
      <p:sp>
        <p:nvSpPr>
          <p:cNvPr id="51" name="Rectangle 68"/>
          <p:cNvSpPr>
            <a:spLocks noChangeArrowheads="1"/>
          </p:cNvSpPr>
          <p:nvPr/>
        </p:nvSpPr>
        <p:spPr bwMode="auto">
          <a:xfrm>
            <a:off x="647700" y="5208588"/>
            <a:ext cx="792163" cy="134937"/>
          </a:xfrm>
          <a:prstGeom prst="rect">
            <a:avLst/>
          </a:prstGeom>
          <a:noFill/>
          <a:ln>
            <a:noFill/>
          </a:ln>
          <a:extLst/>
        </p:spPr>
        <p:txBody>
          <a:bodyPr wrap="none" lIns="18000" tIns="0" rIns="36000" bIns="0" anchor="ctr"/>
          <a:lstStyle/>
          <a:p>
            <a:pPr algn="r" defTabSz="603250" eaLnBrk="0" hangingPunct="0">
              <a:spcBef>
                <a:spcPct val="15000"/>
              </a:spcBef>
              <a:spcAft>
                <a:spcPct val="15000"/>
              </a:spcAft>
              <a:buClr>
                <a:schemeClr val="accent1"/>
              </a:buClr>
              <a:defRPr/>
            </a:pPr>
            <a:endParaRPr lang="en-GB" sz="500" b="1" dirty="0">
              <a:solidFill>
                <a:schemeClr val="tx2"/>
              </a:solidFill>
              <a:latin typeface="+mn-lt"/>
              <a:cs typeface="Arial" panose="020B0604020202020204" pitchFamily="34" charset="0"/>
            </a:endParaRPr>
          </a:p>
        </p:txBody>
      </p:sp>
      <p:sp>
        <p:nvSpPr>
          <p:cNvPr id="53" name="Slide Number Placeholder 5"/>
          <p:cNvSpPr txBox="1">
            <a:spLocks/>
          </p:cNvSpPr>
          <p:nvPr/>
        </p:nvSpPr>
        <p:spPr>
          <a:xfrm>
            <a:off x="433388" y="4643438"/>
            <a:ext cx="144462" cy="138112"/>
          </a:xfrm>
          <a:prstGeom prst="rect">
            <a:avLst/>
          </a:prstGeom>
        </p:spPr>
        <p:txBody>
          <a:bodyPr lIns="0" tIns="0" rIns="0" bIns="0"/>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noProof="0" smtClean="0">
                <a:latin typeface="+mn-lt"/>
                <a:cs typeface="Arial" panose="020B0604020202020204" pitchFamily="34" charset="0"/>
              </a:rPr>
              <a:pPr>
                <a:defRPr/>
              </a:pPr>
              <a:t>‹#›</a:t>
            </a:fld>
            <a:endParaRPr lang="en-US" noProof="0" dirty="0">
              <a:latin typeface="+mn-lt"/>
              <a:cs typeface="Arial" panose="020B0604020202020204" pitchFamily="34" charset="0"/>
            </a:endParaRPr>
          </a:p>
        </p:txBody>
      </p:sp>
      <p:sp>
        <p:nvSpPr>
          <p:cNvPr id="2" name="TextBox 1"/>
          <p:cNvSpPr txBox="1"/>
          <p:nvPr/>
        </p:nvSpPr>
        <p:spPr>
          <a:xfrm>
            <a:off x="1342800" y="4644000"/>
            <a:ext cx="5048250" cy="122237"/>
          </a:xfrm>
          <a:prstGeom prst="rect">
            <a:avLst/>
          </a:prstGeom>
          <a:noFill/>
        </p:spPr>
        <p:txBody>
          <a:bodyPr lIns="0" tIns="0" rIns="0" bIns="0">
            <a:spAutoFit/>
          </a:bodyPr>
          <a:lstStyle/>
          <a:p>
            <a:r>
              <a:rPr lang="en-US" sz="800" noProof="0" dirty="0">
                <a:solidFill>
                  <a:schemeClr val="bg1"/>
                </a:solidFill>
                <a:latin typeface="+mn-lt"/>
                <a:cs typeface="Arial" charset="0"/>
              </a:rPr>
              <a:t>© Nokia Solutions</a:t>
            </a:r>
            <a:r>
              <a:rPr lang="en-US" sz="800" baseline="0" noProof="0" dirty="0">
                <a:solidFill>
                  <a:schemeClr val="bg1"/>
                </a:solidFill>
                <a:latin typeface="+mn-lt"/>
                <a:cs typeface="Arial" charset="0"/>
              </a:rPr>
              <a:t> and Networks</a:t>
            </a:r>
            <a:r>
              <a:rPr lang="en-US" sz="800" noProof="0" dirty="0">
                <a:solidFill>
                  <a:schemeClr val="bg1"/>
                </a:solidFill>
                <a:latin typeface="+mn-lt"/>
                <a:cs typeface="Arial" charset="0"/>
              </a:rPr>
              <a:t> 2014</a:t>
            </a:r>
          </a:p>
        </p:txBody>
      </p:sp>
      <p:sp>
        <p:nvSpPr>
          <p:cNvPr id="29" name="Footer Placeholder 27"/>
          <p:cNvSpPr>
            <a:spLocks noGrp="1"/>
          </p:cNvSpPr>
          <p:nvPr>
            <p:ph type="ftr" sz="quarter" idx="3"/>
          </p:nvPr>
        </p:nvSpPr>
        <p:spPr>
          <a:xfrm>
            <a:off x="432000" y="4789425"/>
            <a:ext cx="5047200" cy="122400"/>
          </a:xfrm>
          <a:prstGeom prst="rect">
            <a:avLst/>
          </a:prstGeom>
        </p:spPr>
        <p:txBody>
          <a:bodyPr vert="horz" lIns="0" tIns="0" rIns="0" bIns="0" rtlCol="0" anchor="ctr"/>
          <a:lstStyle>
            <a:lvl1pPr algn="l">
              <a:defRPr sz="800">
                <a:solidFill>
                  <a:schemeClr val="tx1">
                    <a:tint val="75000"/>
                  </a:schemeClr>
                </a:solidFill>
                <a:latin typeface="+mn-lt"/>
              </a:defRPr>
            </a:lvl1pPr>
          </a:lstStyle>
          <a:p>
            <a:r>
              <a:rPr lang="en-US" noProof="0" dirty="0">
                <a:solidFill>
                  <a:schemeClr val="bg1"/>
                </a:solidFill>
                <a:cs typeface="Arial" panose="020B0604020202020204" pitchFamily="34" charset="0"/>
              </a:rPr>
              <a:t>&lt;Change information classification in footer&gt;</a:t>
            </a: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Lst>
  <p:hf sldNum="0" hdr="0" dt="0"/>
  <p:txStyles>
    <p:titleStyle>
      <a:lvl1pPr algn="l" defTabSz="457200" rtl="0" eaLnBrk="0" fontAlgn="base" hangingPunct="0">
        <a:spcBef>
          <a:spcPct val="0"/>
        </a:spcBef>
        <a:spcAft>
          <a:spcPct val="0"/>
        </a:spcAft>
        <a:defRPr sz="1800" b="1" kern="1200">
          <a:solidFill>
            <a:schemeClr val="tx2"/>
          </a:solidFill>
          <a:latin typeface="+mj-lt"/>
          <a:ea typeface="ヒラギノ角ゴ Pro W3" charset="0"/>
          <a:cs typeface="Arial"/>
        </a:defRPr>
      </a:lvl1pPr>
      <a:lvl2pPr algn="l" defTabSz="457200" rtl="0" eaLnBrk="0" fontAlgn="base" hangingPunct="0">
        <a:spcBef>
          <a:spcPct val="0"/>
        </a:spcBef>
        <a:spcAft>
          <a:spcPct val="0"/>
        </a:spcAft>
        <a:defRPr sz="4400" b="1">
          <a:solidFill>
            <a:schemeClr val="tx2"/>
          </a:solidFill>
          <a:latin typeface="Arial" charset="0"/>
          <a:ea typeface="ヒラギノ角ゴ Pro W3" charset="0"/>
          <a:cs typeface="Arial" pitchFamily="34" charset="0"/>
        </a:defRPr>
      </a:lvl2pPr>
      <a:lvl3pPr algn="l" defTabSz="457200" rtl="0" eaLnBrk="0" fontAlgn="base" hangingPunct="0">
        <a:spcBef>
          <a:spcPct val="0"/>
        </a:spcBef>
        <a:spcAft>
          <a:spcPct val="0"/>
        </a:spcAft>
        <a:defRPr sz="4400" b="1">
          <a:solidFill>
            <a:schemeClr val="tx2"/>
          </a:solidFill>
          <a:latin typeface="Arial" charset="0"/>
          <a:ea typeface="ヒラギノ角ゴ Pro W3" charset="0"/>
          <a:cs typeface="Arial" pitchFamily="34" charset="0"/>
        </a:defRPr>
      </a:lvl3pPr>
      <a:lvl4pPr algn="l" defTabSz="457200" rtl="0" eaLnBrk="0" fontAlgn="base" hangingPunct="0">
        <a:spcBef>
          <a:spcPct val="0"/>
        </a:spcBef>
        <a:spcAft>
          <a:spcPct val="0"/>
        </a:spcAft>
        <a:defRPr sz="4400" b="1">
          <a:solidFill>
            <a:schemeClr val="tx2"/>
          </a:solidFill>
          <a:latin typeface="Arial" charset="0"/>
          <a:ea typeface="ヒラギノ角ゴ Pro W3" charset="0"/>
          <a:cs typeface="Arial" pitchFamily="34" charset="0"/>
        </a:defRPr>
      </a:lvl4pPr>
      <a:lvl5pPr algn="l" defTabSz="457200" rtl="0" eaLnBrk="0" fontAlgn="base" hangingPunct="0">
        <a:spcBef>
          <a:spcPct val="0"/>
        </a:spcBef>
        <a:spcAft>
          <a:spcPct val="0"/>
        </a:spcAft>
        <a:defRPr sz="4400" b="1">
          <a:solidFill>
            <a:schemeClr val="tx2"/>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p:titleStyle>
    <p:bodyStyle>
      <a:lvl1pPr marL="230188" indent="-230188" algn="l" defTabSz="457200" rtl="0" eaLnBrk="0" fontAlgn="base" hangingPunct="0">
        <a:spcBef>
          <a:spcPct val="0"/>
        </a:spcBef>
        <a:spcAft>
          <a:spcPts val="600"/>
        </a:spcAft>
        <a:buFont typeface="Arial" charset="0"/>
        <a:buChar char="•"/>
        <a:defRPr sz="3200" kern="1200">
          <a:solidFill>
            <a:schemeClr val="tx2"/>
          </a:solidFill>
          <a:latin typeface="+mn-lt"/>
          <a:ea typeface="ヒラギノ角ゴ Pro W3" charset="0"/>
          <a:cs typeface="ヒラギノ角ゴ Pro W3" charset="0"/>
        </a:defRPr>
      </a:lvl1pPr>
      <a:lvl2pPr marL="458788" indent="-228600" algn="l" defTabSz="457200" rtl="0" eaLnBrk="0" fontAlgn="base" hangingPunct="0">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213" indent="-225425" algn="l" defTabSz="457200" rtl="0" eaLnBrk="0" fontAlgn="base" hangingPunct="0">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813" indent="-228600" algn="l" defTabSz="457200" rtl="0" eaLnBrk="0" fontAlgn="base" hangingPunct="0">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3000" indent="-230188" algn="l" defTabSz="457200" rtl="0" eaLnBrk="0" fontAlgn="base" hangingPunct="0">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24192"/>
        </a:solidFill>
        <a:effectLst/>
      </p:bgPr>
    </p:bg>
    <p:spTree>
      <p:nvGrpSpPr>
        <p:cNvPr id="1" name=""/>
        <p:cNvGrpSpPr/>
        <p:nvPr/>
      </p:nvGrpSpPr>
      <p:grpSpPr>
        <a:xfrm>
          <a:off x="0" y="0"/>
          <a:ext cx="0" cy="0"/>
          <a:chOff x="0" y="0"/>
          <a:chExt cx="0" cy="0"/>
        </a:xfrm>
      </p:grpSpPr>
      <p:pic>
        <p:nvPicPr>
          <p:cNvPr id="7" name="Picture 2"/>
          <p:cNvPicPr>
            <a:picLocks noChangeAspect="1"/>
          </p:cNvPicPr>
          <p:nvPr/>
        </p:nvPicPr>
        <p:blipFill>
          <a:blip r:embed="rId3"/>
          <a:srcRect/>
          <a:stretch>
            <a:fillRect/>
          </a:stretch>
        </p:blipFill>
        <p:spPr bwMode="auto">
          <a:xfrm>
            <a:off x="3708400" y="2430463"/>
            <a:ext cx="1727200" cy="282575"/>
          </a:xfrm>
          <a:prstGeom prst="rect">
            <a:avLst/>
          </a:prstGeom>
          <a:noFill/>
          <a:ln w="9525">
            <a:noFill/>
            <a:miter lim="800000"/>
            <a:headEnd/>
            <a:tailEnd/>
          </a:ln>
        </p:spPr>
      </p:pic>
      <p:pic>
        <p:nvPicPr>
          <p:cNvPr id="8" name="Picture 3"/>
          <p:cNvPicPr>
            <a:picLocks noChangeAspect="1"/>
          </p:cNvPicPr>
          <p:nvPr/>
        </p:nvPicPr>
        <p:blipFill>
          <a:blip r:embed="rId3"/>
          <a:srcRect/>
          <a:stretch>
            <a:fillRect/>
          </a:stretch>
        </p:blipFill>
        <p:spPr bwMode="auto">
          <a:xfrm>
            <a:off x="3708400" y="2430463"/>
            <a:ext cx="1727200" cy="282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3"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3gpp.org/DynaReport/36322.htm" TargetMode="External"/><Relationship Id="rId13" Type="http://schemas.openxmlformats.org/officeDocument/2006/relationships/hyperlink" Target="https://www.3gpp.org/DynaReport/24301.htm" TargetMode="External"/><Relationship Id="rId3" Type="http://schemas.openxmlformats.org/officeDocument/2006/relationships/hyperlink" Target="https://www.3gpp.org/DynaReport/36211.htm" TargetMode="External"/><Relationship Id="rId7" Type="http://schemas.openxmlformats.org/officeDocument/2006/relationships/hyperlink" Target="https://www.3gpp.org/DynaReport/36321.htm" TargetMode="External"/><Relationship Id="rId12" Type="http://schemas.openxmlformats.org/officeDocument/2006/relationships/hyperlink" Target="https://www.3gpp.org/DynaReport/36423.htm" TargetMode="External"/><Relationship Id="rId17" Type="http://schemas.openxmlformats.org/officeDocument/2006/relationships/hyperlink" Target="https://wenku.baidu.com/view/3e0976365e0e7cd184254b35eefdc8d376ee1468.html" TargetMode="External"/><Relationship Id="rId2" Type="http://schemas.openxmlformats.org/officeDocument/2006/relationships/hyperlink" Target="https://www.3gpp.org/specifications" TargetMode="External"/><Relationship Id="rId16" Type="http://schemas.openxmlformats.org/officeDocument/2006/relationships/hyperlink" Target="https://wenku.baidu.com/view/ecc68779f78a6529647d53b5.html" TargetMode="External"/><Relationship Id="rId1" Type="http://schemas.openxmlformats.org/officeDocument/2006/relationships/slideLayout" Target="../slideLayouts/slideLayout1.xml"/><Relationship Id="rId6" Type="http://schemas.openxmlformats.org/officeDocument/2006/relationships/hyperlink" Target="https://www.3gpp.org/DynaReport/36300.htm" TargetMode="External"/><Relationship Id="rId11" Type="http://schemas.openxmlformats.org/officeDocument/2006/relationships/hyperlink" Target="https://www.3gpp.org/DynaReport/36413.htm" TargetMode="External"/><Relationship Id="rId5" Type="http://schemas.openxmlformats.org/officeDocument/2006/relationships/hyperlink" Target="https://www.3gpp.org/DynaReport/36213.htm" TargetMode="External"/><Relationship Id="rId15" Type="http://schemas.openxmlformats.org/officeDocument/2006/relationships/hyperlink" Target="http://blog.sina.com.cn/s/articlelist_1954118857_1_2.html" TargetMode="External"/><Relationship Id="rId10" Type="http://schemas.openxmlformats.org/officeDocument/2006/relationships/hyperlink" Target="https://www.3gpp.org/DynaReport/36331.htm" TargetMode="External"/><Relationship Id="rId4" Type="http://schemas.openxmlformats.org/officeDocument/2006/relationships/hyperlink" Target="https://www.3gpp.org/DynaReport/36212.htm" TargetMode="External"/><Relationship Id="rId9" Type="http://schemas.openxmlformats.org/officeDocument/2006/relationships/hyperlink" Target="https://www.3gpp.org/DynaReport/36323.htm" TargetMode="External"/><Relationship Id="rId14" Type="http://schemas.openxmlformats.org/officeDocument/2006/relationships/hyperlink" Target="http://www.sharetechnot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25913-900.do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Placeholder 5"/>
          <p:cNvSpPr>
            <a:spLocks noGrp="1"/>
          </p:cNvSpPr>
          <p:nvPr>
            <p:ph type="body" sz="quarter" idx="10"/>
          </p:nvPr>
        </p:nvSpPr>
        <p:spPr/>
        <p:txBody>
          <a:bodyPr/>
          <a:lstStyle/>
          <a:p>
            <a:pPr eaLnBrk="1" hangingPunct="1"/>
            <a:r>
              <a:rPr lang="en-US" dirty="0" smtClean="0">
                <a:ea typeface="ヒラギノ角ゴ Pro W3"/>
                <a:cs typeface="ヒラギノ角ゴ Pro W3"/>
              </a:rPr>
              <a:t>LTE introduction</a:t>
            </a:r>
            <a:endParaRPr lang="en-US" dirty="0">
              <a:ea typeface="ヒラギノ角ゴ Pro W3"/>
              <a:cs typeface="ヒラギノ角ゴ Pro W3"/>
            </a:endParaRPr>
          </a:p>
        </p:txBody>
      </p:sp>
      <p:sp>
        <p:nvSpPr>
          <p:cNvPr id="5" name="Footer Placeholder 4"/>
          <p:cNvSpPr>
            <a:spLocks noGrp="1"/>
          </p:cNvSpPr>
          <p:nvPr>
            <p:ph type="ftr" sz="quarter" idx="12"/>
          </p:nvPr>
        </p:nvSpPr>
        <p:spPr/>
        <p:txBody>
          <a:bodyPr/>
          <a:lstStyle/>
          <a:p>
            <a:r>
              <a:rPr lang="en-US" dirty="0">
                <a:solidFill>
                  <a:schemeClr val="bg1"/>
                </a:solidFill>
                <a:cs typeface="Arial" panose="020B0604020202020204" pitchFamily="34" charset="0"/>
              </a:rPr>
              <a:t>&lt;Change information classification in footer&gt;</a:t>
            </a:r>
          </a:p>
        </p:txBody>
      </p:sp>
      <p:sp>
        <p:nvSpPr>
          <p:cNvPr id="8" name="Text Placeholder 7"/>
          <p:cNvSpPr>
            <a:spLocks noGrp="1"/>
          </p:cNvSpPr>
          <p:nvPr>
            <p:ph type="body" sz="quarter" idx="13"/>
          </p:nvPr>
        </p:nvSpPr>
        <p:spPr/>
        <p:txBody>
          <a:bodyPr/>
          <a:lstStyle/>
          <a:p>
            <a:pPr eaLnBrk="1" hangingPunct="1">
              <a:buNone/>
              <a:defRPr/>
            </a:pPr>
            <a:r>
              <a:rPr lang="zh-CN" altLang="en-US" sz="1800" dirty="0" smtClean="0"/>
              <a:t>第一部分</a:t>
            </a:r>
            <a:r>
              <a:rPr lang="en-US" altLang="zh-CN" sz="1800" dirty="0" smtClean="0"/>
              <a:t>:LTE</a:t>
            </a:r>
            <a:r>
              <a:rPr lang="zh-CN" altLang="en-US" sz="1800" dirty="0" smtClean="0"/>
              <a:t>概述</a:t>
            </a:r>
            <a:endParaRPr lang="en-US" altLang="zh-CN" sz="1800" dirty="0" smtClean="0"/>
          </a:p>
          <a:p>
            <a:pPr eaLnBrk="1" hangingPunct="1">
              <a:buNone/>
              <a:defRPr/>
            </a:pPr>
            <a:endParaRPr lang="en-US" sz="1800" dirty="0"/>
          </a:p>
          <a:p>
            <a:pPr eaLnBrk="1" hangingPunct="1">
              <a:buNone/>
              <a:defRPr/>
            </a:pPr>
            <a:r>
              <a:rPr lang="en-US" sz="1800" dirty="0"/>
              <a:t>Zhou Rock</a:t>
            </a:r>
          </a:p>
          <a:p>
            <a:pPr marL="0" indent="0" eaLnBrk="1" hangingPunct="1">
              <a:buNone/>
              <a:defRPr/>
            </a:pPr>
            <a:endParaRPr lang="en-US" sz="1100" dirty="0" smtClean="0"/>
          </a:p>
          <a:p>
            <a:pPr marL="0" indent="0" eaLnBrk="1" hangingPunct="1">
              <a:buNone/>
              <a:defRPr/>
            </a:pPr>
            <a:r>
              <a:rPr lang="en-US" altLang="zh-CN" sz="1100" dirty="0" smtClean="0"/>
              <a:t>Mar-2019</a:t>
            </a:r>
            <a:endParaRPr lang="en-GB" sz="11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lvl="0">
              <a:buNone/>
              <a:defRPr/>
            </a:pPr>
            <a:endParaRPr lang="en-US" altLang="zh-CN" sz="1600" dirty="0" smtClean="0">
              <a:solidFill>
                <a:schemeClr val="tx1"/>
              </a:solidFill>
              <a:latin typeface="Arial" charset="0"/>
              <a:ea typeface="ヒラギノ角ゴ Pro W3"/>
              <a:cs typeface="ヒラギノ角ゴ Pro W3"/>
            </a:endParaRPr>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LTE-A</a:t>
            </a:r>
            <a:r>
              <a:rPr lang="zh-CN" altLang="en-US" dirty="0" smtClean="0"/>
              <a:t>关键特性</a:t>
            </a:r>
            <a:r>
              <a:rPr lang="en-US" altLang="zh-CN" dirty="0" smtClean="0"/>
              <a:t>:</a:t>
            </a:r>
            <a:r>
              <a:rPr lang="zh-CN" altLang="en-US" dirty="0" smtClean="0"/>
              <a:t> </a:t>
            </a:r>
            <a:r>
              <a:rPr lang="en-US" altLang="zh-CN" dirty="0" smtClean="0"/>
              <a:t>CA</a:t>
            </a:r>
            <a:r>
              <a:rPr lang="zh-CN" altLang="en-US" dirty="0" smtClean="0"/>
              <a:t>载波聚合</a:t>
            </a:r>
          </a:p>
          <a:p>
            <a:endParaRPr lang="zh-CN" altLang="en-US" dirty="0"/>
          </a:p>
        </p:txBody>
      </p:sp>
      <p:sp>
        <p:nvSpPr>
          <p:cNvPr id="10" name="Content Placeholder 1"/>
          <p:cNvSpPr txBox="1">
            <a:spLocks/>
          </p:cNvSpPr>
          <p:nvPr/>
        </p:nvSpPr>
        <p:spPr bwMode="auto">
          <a:xfrm>
            <a:off x="417513" y="108902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pic>
        <p:nvPicPr>
          <p:cNvPr id="4098" name="Picture 2"/>
          <p:cNvPicPr>
            <a:picLocks noChangeAspect="1" noChangeArrowheads="1"/>
          </p:cNvPicPr>
          <p:nvPr/>
        </p:nvPicPr>
        <p:blipFill>
          <a:blip r:embed="rId3"/>
          <a:srcRect/>
          <a:stretch>
            <a:fillRect/>
          </a:stretch>
        </p:blipFill>
        <p:spPr bwMode="auto">
          <a:xfrm>
            <a:off x="220981" y="820414"/>
            <a:ext cx="4930140" cy="237236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495300" y="3410539"/>
            <a:ext cx="4556760" cy="1322433"/>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5280660" y="675316"/>
            <a:ext cx="3533774" cy="2517464"/>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的变革：系统架构</a:t>
            </a:r>
            <a:r>
              <a:rPr lang="en-US" dirty="0" smtClean="0"/>
              <a:t/>
            </a:r>
            <a:br>
              <a:rPr lang="en-US" dirty="0" smtClean="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系统架构演进</a:t>
            </a:r>
            <a:endParaRPr lang="zh-CN" altLang="en-US" dirty="0"/>
          </a:p>
        </p:txBody>
      </p:sp>
      <p:pic>
        <p:nvPicPr>
          <p:cNvPr id="3075" name="Picture 3"/>
          <p:cNvPicPr>
            <a:picLocks noChangeAspect="1" noChangeArrowheads="1"/>
          </p:cNvPicPr>
          <p:nvPr/>
        </p:nvPicPr>
        <p:blipFill>
          <a:blip r:embed="rId3"/>
          <a:srcRect/>
          <a:stretch>
            <a:fillRect/>
          </a:stretch>
        </p:blipFill>
        <p:spPr bwMode="auto">
          <a:xfrm>
            <a:off x="160020" y="782238"/>
            <a:ext cx="6172200" cy="3633242"/>
          </a:xfrm>
          <a:prstGeom prst="rect">
            <a:avLst/>
          </a:prstGeom>
          <a:noFill/>
          <a:ln w="9525">
            <a:noFill/>
            <a:miter lim="800000"/>
            <a:headEnd/>
            <a:tailEnd/>
          </a:ln>
          <a:effectLst/>
        </p:spPr>
      </p:pic>
      <p:sp>
        <p:nvSpPr>
          <p:cNvPr id="21" name="矩形 20"/>
          <p:cNvSpPr/>
          <p:nvPr/>
        </p:nvSpPr>
        <p:spPr>
          <a:xfrm>
            <a:off x="6325871" y="1598262"/>
            <a:ext cx="2635249" cy="1477328"/>
          </a:xfrm>
          <a:prstGeom prst="rect">
            <a:avLst/>
          </a:prstGeom>
        </p:spPr>
        <p:txBody>
          <a:bodyPr wrap="square">
            <a:spAutoFit/>
          </a:bodyPr>
          <a:lstStyle/>
          <a:p>
            <a:pPr hangingPunct="0"/>
            <a:r>
              <a:rPr lang="zh-CN" altLang="en-US" sz="1000" b="1" dirty="0" smtClean="0"/>
              <a:t>无线网：和</a:t>
            </a:r>
            <a:r>
              <a:rPr lang="en-US" altLang="zh-CN" sz="1000" b="1" dirty="0" smtClean="0"/>
              <a:t>WCDMA</a:t>
            </a:r>
            <a:r>
              <a:rPr lang="zh-CN" altLang="en-US" sz="1000" b="1" dirty="0" smtClean="0"/>
              <a:t>系统比较，拿掉了</a:t>
            </a:r>
            <a:r>
              <a:rPr lang="en-US" altLang="zh-CN" sz="1000" b="1" dirty="0" smtClean="0"/>
              <a:t>RNC</a:t>
            </a:r>
            <a:r>
              <a:rPr lang="zh-CN" altLang="en-US" sz="1000" b="1" dirty="0" smtClean="0"/>
              <a:t> </a:t>
            </a:r>
            <a:endParaRPr lang="en-US" altLang="zh-CN" sz="1000" b="1" dirty="0" smtClean="0"/>
          </a:p>
          <a:p>
            <a:pPr hangingPunct="0"/>
            <a:r>
              <a:rPr lang="zh-CN" altLang="en-US" sz="1000" b="1" dirty="0" smtClean="0"/>
              <a:t> </a:t>
            </a:r>
            <a:endParaRPr lang="en-US" altLang="zh-CN" sz="1000" b="1" dirty="0" smtClean="0"/>
          </a:p>
          <a:p>
            <a:pPr marL="0" indent="0" hangingPunct="0">
              <a:buNone/>
            </a:pPr>
            <a:r>
              <a:rPr lang="zh-CN" altLang="en-US" sz="1000" b="1" dirty="0" smtClean="0"/>
              <a:t>核心网：和</a:t>
            </a:r>
            <a:r>
              <a:rPr lang="en-US" altLang="zh-CN" sz="1000" b="1" dirty="0" smtClean="0"/>
              <a:t>WCDMA</a:t>
            </a:r>
            <a:r>
              <a:rPr lang="zh-CN" altLang="en-US" sz="1000" b="1" dirty="0" smtClean="0"/>
              <a:t>系统比较：</a:t>
            </a:r>
            <a:endParaRPr lang="en-US" altLang="zh-CN" sz="1000" b="1" dirty="0" smtClean="0"/>
          </a:p>
          <a:p>
            <a:pPr marL="0" indent="0" hangingPunct="0">
              <a:buNone/>
            </a:pPr>
            <a:r>
              <a:rPr lang="zh-CN" altLang="en-US" sz="1000" b="1" dirty="0" smtClean="0"/>
              <a:t>拿掉了</a:t>
            </a:r>
            <a:r>
              <a:rPr lang="en-US" altLang="zh-CN" sz="1000" b="1" dirty="0" smtClean="0"/>
              <a:t>CS</a:t>
            </a:r>
            <a:r>
              <a:rPr lang="zh-CN" altLang="en-US" sz="1000" b="1" dirty="0" smtClean="0"/>
              <a:t>域，控制面</a:t>
            </a:r>
            <a:r>
              <a:rPr lang="en-US" altLang="zh-CN" sz="1000" b="1" dirty="0" smtClean="0"/>
              <a:t>/</a:t>
            </a:r>
            <a:r>
              <a:rPr lang="zh-CN" altLang="en-US" sz="1000" b="1" dirty="0" smtClean="0"/>
              <a:t>用户面分离</a:t>
            </a:r>
            <a:endParaRPr lang="en-US" altLang="zh-CN" sz="1000" b="1" dirty="0" smtClean="0"/>
          </a:p>
          <a:p>
            <a:pPr marL="0" indent="0" hangingPunct="0">
              <a:buNone/>
            </a:pPr>
            <a:endParaRPr lang="en-US" altLang="zh-CN" sz="1000" b="1" dirty="0" smtClean="0"/>
          </a:p>
          <a:p>
            <a:pPr marL="0" indent="0" hangingPunct="0">
              <a:buNone/>
            </a:pPr>
            <a:endParaRPr lang="en-US" altLang="zh-CN" sz="1000" b="1" dirty="0" smtClean="0"/>
          </a:p>
          <a:p>
            <a:pPr marL="0" indent="0" hangingPunct="0">
              <a:buNone/>
            </a:pPr>
            <a:r>
              <a:rPr lang="zh-CN" altLang="en-US" sz="1000" b="1" dirty="0" smtClean="0"/>
              <a:t>网络架构扁平化的优点</a:t>
            </a:r>
            <a:r>
              <a:rPr lang="en-US" altLang="zh-CN" sz="1000" b="1" dirty="0" smtClean="0"/>
              <a:t>:</a:t>
            </a:r>
            <a:r>
              <a:rPr lang="zh-CN" altLang="en-US" sz="1000" b="1" dirty="0" smtClean="0"/>
              <a:t> </a:t>
            </a:r>
            <a:endParaRPr lang="en-US" altLang="zh-CN" sz="1000" b="1" dirty="0" smtClean="0"/>
          </a:p>
          <a:p>
            <a:pPr marL="0" indent="0" hangingPunct="0">
              <a:buNone/>
            </a:pPr>
            <a:r>
              <a:rPr lang="zh-CN" altLang="en-US" sz="1000" b="1" dirty="0" smtClean="0"/>
              <a:t>处理延时降低，减小部署和维护成本</a:t>
            </a:r>
            <a:endParaRPr lang="en-US" altLang="zh-CN" sz="1000" b="1" dirty="0" smtClean="0"/>
          </a:p>
          <a:p>
            <a:pPr marL="0" indent="0" hangingPunct="0">
              <a:buNone/>
            </a:pPr>
            <a:endParaRPr lang="en-US" altLang="zh-CN" sz="1000" b="1" dirty="0"/>
          </a:p>
        </p:txBody>
      </p:sp>
      <p:sp>
        <p:nvSpPr>
          <p:cNvPr id="24" name="矩形 23"/>
          <p:cNvSpPr/>
          <p:nvPr/>
        </p:nvSpPr>
        <p:spPr>
          <a:xfrm>
            <a:off x="6306526" y="3674614"/>
            <a:ext cx="1915258" cy="400110"/>
          </a:xfrm>
          <a:prstGeom prst="rect">
            <a:avLst/>
          </a:prstGeom>
        </p:spPr>
        <p:txBody>
          <a:bodyPr wrap="square">
            <a:spAutoFit/>
          </a:bodyPr>
          <a:lstStyle/>
          <a:p>
            <a:pPr hangingPunct="0"/>
            <a:r>
              <a:rPr lang="zh-CN" altLang="en-US" sz="1000" b="1" dirty="0" smtClean="0"/>
              <a:t>众望所归，啥都支持</a:t>
            </a:r>
            <a:r>
              <a:rPr lang="zh-CN" altLang="en-US" sz="1000" b="1" dirty="0" smtClean="0">
                <a:sym typeface="Wingdings" pitchFamily="2" charset="2"/>
              </a:rPr>
              <a:t></a:t>
            </a:r>
            <a:endParaRPr lang="en-US" altLang="zh-CN" sz="1000" b="1" dirty="0" smtClean="0">
              <a:sym typeface="Wingdings" pitchFamily="2" charset="2"/>
            </a:endParaRPr>
          </a:p>
          <a:p>
            <a:pPr hangingPunct="0"/>
            <a:endParaRPr lang="en-US" altLang="zh-CN" sz="1000" b="1" dirty="0"/>
          </a:p>
        </p:txBody>
      </p:sp>
      <p:pic>
        <p:nvPicPr>
          <p:cNvPr id="1026" name="Picture 2"/>
          <p:cNvPicPr>
            <a:picLocks noChangeAspect="1" noChangeArrowheads="1"/>
          </p:cNvPicPr>
          <p:nvPr/>
        </p:nvPicPr>
        <p:blipFill>
          <a:blip r:embed="rId4"/>
          <a:srcRect/>
          <a:stretch>
            <a:fillRect/>
          </a:stretch>
        </p:blipFill>
        <p:spPr bwMode="auto">
          <a:xfrm>
            <a:off x="3347085" y="4562475"/>
            <a:ext cx="1352550" cy="285750"/>
          </a:xfrm>
          <a:prstGeom prst="rect">
            <a:avLst/>
          </a:prstGeom>
          <a:noFill/>
          <a:ln w="9525">
            <a:noFill/>
            <a:miter lim="800000"/>
            <a:headEnd/>
            <a:tailEnd/>
          </a:ln>
          <a:effectLst/>
        </p:spPr>
      </p:pic>
    </p:spTree>
    <p:extLst>
      <p:ext uri="{BB962C8B-B14F-4D97-AF65-F5344CB8AC3E}">
        <p14:creationId xmlns="" xmlns:p14="http://schemas.microsoft.com/office/powerpoint/2010/main" val="3505666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的变革：系统架构</a:t>
            </a:r>
            <a:r>
              <a:rPr lang="en-US" dirty="0" smtClean="0"/>
              <a:t/>
            </a:r>
            <a:br>
              <a:rPr lang="en-US" dirty="0" smtClean="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LTE/EPS</a:t>
            </a:r>
            <a:r>
              <a:rPr lang="zh-CN" altLang="en-US" dirty="0" smtClean="0"/>
              <a:t>承载</a:t>
            </a:r>
            <a:endParaRPr lang="zh-CN" altLang="en-US" dirty="0"/>
          </a:p>
        </p:txBody>
      </p:sp>
      <p:pic>
        <p:nvPicPr>
          <p:cNvPr id="12290" name="Picture 2"/>
          <p:cNvPicPr>
            <a:picLocks noChangeAspect="1" noChangeArrowheads="1"/>
          </p:cNvPicPr>
          <p:nvPr/>
        </p:nvPicPr>
        <p:blipFill>
          <a:blip r:embed="rId3"/>
          <a:srcRect/>
          <a:stretch>
            <a:fillRect/>
          </a:stretch>
        </p:blipFill>
        <p:spPr bwMode="auto">
          <a:xfrm>
            <a:off x="352232" y="939027"/>
            <a:ext cx="5905694" cy="2600039"/>
          </a:xfrm>
          <a:prstGeom prst="rect">
            <a:avLst/>
          </a:prstGeom>
          <a:noFill/>
          <a:ln w="9525">
            <a:noFill/>
            <a:miter lim="800000"/>
            <a:headEnd/>
            <a:tailEnd/>
          </a:ln>
          <a:effectLst/>
        </p:spPr>
      </p:pic>
    </p:spTree>
    <p:extLst>
      <p:ext uri="{BB962C8B-B14F-4D97-AF65-F5344CB8AC3E}">
        <p14:creationId xmlns="" xmlns:p14="http://schemas.microsoft.com/office/powerpoint/2010/main" val="3505666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主要网元及其功能</a:t>
            </a: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总体架构图</a:t>
            </a:r>
            <a:endParaRPr lang="zh-CN" altLang="en-US" dirty="0"/>
          </a:p>
        </p:txBody>
      </p:sp>
      <p:pic>
        <p:nvPicPr>
          <p:cNvPr id="7" name="Picture 6"/>
          <p:cNvPicPr>
            <a:picLocks noChangeAspect="1"/>
          </p:cNvPicPr>
          <p:nvPr/>
        </p:nvPicPr>
        <p:blipFill>
          <a:blip r:embed="rId3"/>
          <a:stretch>
            <a:fillRect/>
          </a:stretch>
        </p:blipFill>
        <p:spPr>
          <a:xfrm>
            <a:off x="4593624" y="2527300"/>
            <a:ext cx="2119080" cy="1346200"/>
          </a:xfrm>
          <a:prstGeom prst="rect">
            <a:avLst/>
          </a:prstGeom>
        </p:spPr>
      </p:pic>
      <p:sp>
        <p:nvSpPr>
          <p:cNvPr id="10" name="矩形 9"/>
          <p:cNvSpPr/>
          <p:nvPr/>
        </p:nvSpPr>
        <p:spPr>
          <a:xfrm>
            <a:off x="4572000" y="1028845"/>
            <a:ext cx="4572000" cy="1477328"/>
          </a:xfrm>
          <a:prstGeom prst="rect">
            <a:avLst/>
          </a:prstGeom>
        </p:spPr>
        <p:txBody>
          <a:bodyPr>
            <a:spAutoFit/>
          </a:bodyPr>
          <a:lstStyle/>
          <a:p>
            <a:r>
              <a:rPr lang="en-US" sz="1000" dirty="0" err="1" smtClean="0"/>
              <a:t>LTE：Long</a:t>
            </a:r>
            <a:r>
              <a:rPr lang="en-US" sz="1000" dirty="0" smtClean="0"/>
              <a:t> Term Evolution</a:t>
            </a:r>
            <a:r>
              <a:rPr lang="zh-CN" altLang="en-US" sz="1000" dirty="0" smtClean="0"/>
              <a:t>长期演进，是无线接入网的演进项目</a:t>
            </a:r>
            <a:r>
              <a:rPr lang="en-US" altLang="zh-CN" sz="1000" dirty="0" smtClean="0"/>
              <a:t>(work item)</a:t>
            </a:r>
          </a:p>
          <a:p>
            <a:r>
              <a:rPr lang="en-US" sz="1000" dirty="0" err="1" smtClean="0"/>
              <a:t>SAE：System</a:t>
            </a:r>
            <a:r>
              <a:rPr lang="en-US" sz="1000" dirty="0" smtClean="0"/>
              <a:t> Architecture Evolution，</a:t>
            </a:r>
            <a:r>
              <a:rPr lang="zh-CN" altLang="en-US" sz="1000" dirty="0" smtClean="0"/>
              <a:t>是核心网架构演进项目</a:t>
            </a:r>
            <a:r>
              <a:rPr lang="en-US" altLang="zh-CN" sz="1000" dirty="0" smtClean="0"/>
              <a:t>(work item)</a:t>
            </a:r>
          </a:p>
          <a:p>
            <a:r>
              <a:rPr lang="en-US" sz="1000" dirty="0" smtClean="0"/>
              <a:t>E-</a:t>
            </a:r>
            <a:r>
              <a:rPr lang="en-US" sz="1000" dirty="0" err="1" smtClean="0"/>
              <a:t>UTRAN：Evolved</a:t>
            </a:r>
            <a:r>
              <a:rPr lang="en-US" sz="1000" dirty="0" smtClean="0"/>
              <a:t> UMTS Terrestrial Radio Access Network</a:t>
            </a:r>
          </a:p>
          <a:p>
            <a:r>
              <a:rPr lang="en-US" sz="1000" dirty="0" err="1" smtClean="0"/>
              <a:t>EPC：Evolved</a:t>
            </a:r>
            <a:r>
              <a:rPr lang="en-US" sz="1000" dirty="0" smtClean="0"/>
              <a:t> Packet Core</a:t>
            </a:r>
          </a:p>
          <a:p>
            <a:r>
              <a:rPr lang="en-US" sz="1000" dirty="0" err="1" smtClean="0"/>
              <a:t>EPS：Evolved</a:t>
            </a:r>
            <a:r>
              <a:rPr lang="en-US" sz="1000" dirty="0" smtClean="0"/>
              <a:t> Packet System = E-UTRAN + EPC</a:t>
            </a:r>
            <a:endParaRPr lang="zh-CN" altLang="en-US" sz="1000" dirty="0" smtClean="0"/>
          </a:p>
          <a:p>
            <a:endParaRPr lang="zh-CN" altLang="en-US" sz="1000" dirty="0" smtClean="0"/>
          </a:p>
          <a:p>
            <a:endParaRPr lang="zh-CN" altLang="en-US" sz="1000" dirty="0" smtClean="0"/>
          </a:p>
          <a:p>
            <a:endParaRPr lang="zh-CN" altLang="en-US" sz="1000" dirty="0" smtClean="0"/>
          </a:p>
          <a:p>
            <a:endParaRPr lang="zh-CN" altLang="en-US" sz="1000" dirty="0"/>
          </a:p>
        </p:txBody>
      </p:sp>
      <p:sp>
        <p:nvSpPr>
          <p:cNvPr id="17" name="矩形 16"/>
          <p:cNvSpPr/>
          <p:nvPr/>
        </p:nvSpPr>
        <p:spPr>
          <a:xfrm>
            <a:off x="4572000" y="698645"/>
            <a:ext cx="4572000" cy="246221"/>
          </a:xfrm>
          <a:prstGeom prst="rect">
            <a:avLst/>
          </a:prstGeom>
        </p:spPr>
        <p:txBody>
          <a:bodyPr>
            <a:spAutoFit/>
          </a:bodyPr>
          <a:lstStyle/>
          <a:p>
            <a:r>
              <a:rPr lang="zh-CN" altLang="en-US" sz="1000" b="1" dirty="0" smtClean="0"/>
              <a:t>一些常用术语的区分</a:t>
            </a:r>
            <a:r>
              <a:rPr lang="en-US" altLang="zh-CN" sz="1000" b="1" dirty="0" smtClean="0"/>
              <a:t>(</a:t>
            </a:r>
            <a:r>
              <a:rPr lang="zh-CN" altLang="en-US" sz="1000" b="1" dirty="0" smtClean="0"/>
              <a:t>经常出现在各类文档中</a:t>
            </a:r>
            <a:r>
              <a:rPr lang="en-US" altLang="zh-CN" sz="1000" b="1" dirty="0" smtClean="0"/>
              <a:t>)</a:t>
            </a:r>
            <a:endParaRPr lang="zh-CN" altLang="en-US" sz="1000" b="1" dirty="0"/>
          </a:p>
        </p:txBody>
      </p:sp>
      <p:pic>
        <p:nvPicPr>
          <p:cNvPr id="18" name="Picture 6"/>
          <p:cNvPicPr>
            <a:picLocks noChangeAspect="1"/>
          </p:cNvPicPr>
          <p:nvPr/>
        </p:nvPicPr>
        <p:blipFill>
          <a:blip r:embed="rId4"/>
          <a:stretch>
            <a:fillRect/>
          </a:stretch>
        </p:blipFill>
        <p:spPr>
          <a:xfrm>
            <a:off x="6767830" y="2264410"/>
            <a:ext cx="2266950" cy="2021212"/>
          </a:xfrm>
          <a:prstGeom prst="rect">
            <a:avLst/>
          </a:prstGeom>
        </p:spPr>
      </p:pic>
      <p:pic>
        <p:nvPicPr>
          <p:cNvPr id="3074" name="Picture 2"/>
          <p:cNvPicPr>
            <a:picLocks noChangeAspect="1" noChangeArrowheads="1"/>
          </p:cNvPicPr>
          <p:nvPr/>
        </p:nvPicPr>
        <p:blipFill>
          <a:blip r:embed="rId5"/>
          <a:srcRect/>
          <a:stretch>
            <a:fillRect/>
          </a:stretch>
        </p:blipFill>
        <p:spPr bwMode="auto">
          <a:xfrm>
            <a:off x="284533" y="892813"/>
            <a:ext cx="4255717" cy="2739387"/>
          </a:xfrm>
          <a:prstGeom prst="rect">
            <a:avLst/>
          </a:prstGeom>
          <a:noFill/>
          <a:ln w="9525">
            <a:noFill/>
            <a:miter lim="800000"/>
            <a:headEnd/>
            <a:tailEnd/>
          </a:ln>
          <a:effectLst/>
        </p:spPr>
      </p:pic>
      <p:sp>
        <p:nvSpPr>
          <p:cNvPr id="19" name="TextBox 18"/>
          <p:cNvSpPr txBox="1"/>
          <p:nvPr/>
        </p:nvSpPr>
        <p:spPr>
          <a:xfrm>
            <a:off x="4471347" y="3925245"/>
            <a:ext cx="2476960" cy="215444"/>
          </a:xfrm>
          <a:prstGeom prst="rect">
            <a:avLst/>
          </a:prstGeom>
          <a:noFill/>
        </p:spPr>
        <p:txBody>
          <a:bodyPr wrap="none" rtlCol="0">
            <a:spAutoFit/>
          </a:bodyPr>
          <a:lstStyle/>
          <a:p>
            <a:r>
              <a:rPr lang="zh-CN" altLang="en-US" sz="800" b="1" dirty="0" smtClean="0">
                <a:latin typeface="+mn-lt"/>
              </a:rPr>
              <a:t>注</a:t>
            </a:r>
            <a:r>
              <a:rPr lang="en-US" altLang="zh-CN" sz="800" b="1" dirty="0" smtClean="0">
                <a:latin typeface="+mn-lt"/>
              </a:rPr>
              <a:t>1</a:t>
            </a:r>
            <a:r>
              <a:rPr lang="zh-CN" altLang="en-US" sz="800" b="1" dirty="0" smtClean="0">
                <a:latin typeface="+mn-lt"/>
              </a:rPr>
              <a:t>：实际系统中，</a:t>
            </a:r>
            <a:r>
              <a:rPr lang="en-US" altLang="zh-CN" sz="800" b="1" dirty="0" smtClean="0">
                <a:latin typeface="+mn-lt"/>
              </a:rPr>
              <a:t>SGW</a:t>
            </a:r>
            <a:r>
              <a:rPr lang="zh-CN" altLang="en-US" sz="800" b="1" dirty="0" smtClean="0">
                <a:latin typeface="+mn-lt"/>
              </a:rPr>
              <a:t>和</a:t>
            </a:r>
            <a:r>
              <a:rPr lang="en-US" altLang="zh-CN" sz="800" b="1" dirty="0" smtClean="0">
                <a:latin typeface="+mn-lt"/>
              </a:rPr>
              <a:t>PGW</a:t>
            </a:r>
            <a:r>
              <a:rPr lang="zh-CN" altLang="en-US" sz="800" b="1" dirty="0" smtClean="0">
                <a:latin typeface="+mn-lt"/>
              </a:rPr>
              <a:t>往往是同一套设备</a:t>
            </a:r>
            <a:endParaRPr lang="en-US" altLang="zh-CN" sz="800" b="1" dirty="0" smtClean="0">
              <a:latin typeface="+mn-lt"/>
            </a:endParaRPr>
          </a:p>
        </p:txBody>
      </p:sp>
      <p:sp>
        <p:nvSpPr>
          <p:cNvPr id="21" name="矩形 20"/>
          <p:cNvSpPr/>
          <p:nvPr/>
        </p:nvSpPr>
        <p:spPr>
          <a:xfrm>
            <a:off x="7046384" y="3933944"/>
            <a:ext cx="1580882" cy="215444"/>
          </a:xfrm>
          <a:prstGeom prst="rect">
            <a:avLst/>
          </a:prstGeom>
        </p:spPr>
        <p:txBody>
          <a:bodyPr wrap="none">
            <a:spAutoFit/>
          </a:bodyPr>
          <a:lstStyle/>
          <a:p>
            <a:r>
              <a:rPr lang="zh-CN" altLang="en-US" sz="800" b="1" dirty="0" smtClean="0">
                <a:latin typeface="+mn-lt"/>
              </a:rPr>
              <a:t>注</a:t>
            </a:r>
            <a:r>
              <a:rPr lang="en-US" altLang="zh-CN" sz="800" b="1" dirty="0" smtClean="0">
                <a:latin typeface="+mn-lt"/>
              </a:rPr>
              <a:t>2</a:t>
            </a:r>
            <a:r>
              <a:rPr lang="zh-CN" altLang="en-US" sz="800" b="1" dirty="0" smtClean="0">
                <a:latin typeface="+mn-lt"/>
              </a:rPr>
              <a:t>：</a:t>
            </a:r>
            <a:r>
              <a:rPr lang="en-US" altLang="zh-CN" sz="800" b="1" dirty="0" smtClean="0">
                <a:latin typeface="+mn-lt"/>
              </a:rPr>
              <a:t>MME</a:t>
            </a:r>
            <a:r>
              <a:rPr lang="zh-CN" altLang="en-US" sz="800" b="1" dirty="0" smtClean="0">
                <a:latin typeface="+mn-lt"/>
              </a:rPr>
              <a:t>通常组成</a:t>
            </a:r>
            <a:r>
              <a:rPr lang="en-US" altLang="zh-CN" sz="800" b="1" dirty="0" smtClean="0">
                <a:latin typeface="+mn-lt"/>
              </a:rPr>
              <a:t>MME</a:t>
            </a:r>
            <a:r>
              <a:rPr lang="zh-CN" altLang="en-US" sz="800" b="1" dirty="0" smtClean="0">
                <a:latin typeface="+mn-lt"/>
              </a:rPr>
              <a:t> </a:t>
            </a:r>
            <a:r>
              <a:rPr lang="en-US" altLang="zh-CN" sz="800" b="1" dirty="0" smtClean="0">
                <a:latin typeface="+mn-lt"/>
              </a:rPr>
              <a:t>pool</a:t>
            </a:r>
            <a:endParaRPr lang="zh-CN" altLang="en-US" sz="800" b="1" dirty="0" smtClean="0">
              <a:latin typeface="+mn-lt"/>
            </a:endParaRPr>
          </a:p>
        </p:txBody>
      </p:sp>
    </p:spTree>
    <p:extLst>
      <p:ext uri="{BB962C8B-B14F-4D97-AF65-F5344CB8AC3E}">
        <p14:creationId xmlns="" xmlns:p14="http://schemas.microsoft.com/office/powerpoint/2010/main" val="3505666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主要网元及其功能</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a:xfrm>
            <a:off x="-368100" y="4781705"/>
            <a:ext cx="6080400" cy="122400"/>
          </a:xfrm>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无线侧</a:t>
            </a:r>
            <a:r>
              <a:rPr lang="en-US" altLang="zh-CN" dirty="0" smtClean="0"/>
              <a:t>:</a:t>
            </a:r>
            <a:r>
              <a:rPr lang="en-US" altLang="zh-CN" dirty="0" err="1" smtClean="0"/>
              <a:t>Envolved</a:t>
            </a:r>
            <a:r>
              <a:rPr lang="zh-CN" altLang="en-US" dirty="0" smtClean="0"/>
              <a:t> </a:t>
            </a:r>
            <a:r>
              <a:rPr lang="en-US" altLang="zh-CN" dirty="0" err="1" smtClean="0"/>
              <a:t>NodeB</a:t>
            </a:r>
            <a:r>
              <a:rPr lang="en-US" altLang="zh-CN" dirty="0" smtClean="0"/>
              <a:t> (</a:t>
            </a:r>
            <a:r>
              <a:rPr lang="en-US" altLang="zh-CN" dirty="0" err="1" smtClean="0"/>
              <a:t>eNB</a:t>
            </a:r>
            <a:r>
              <a:rPr lang="en-US" altLang="zh-CN" dirty="0" smtClean="0"/>
              <a:t>)</a:t>
            </a:r>
            <a:endParaRPr lang="en-US" altLang="zh-CN" dirty="0"/>
          </a:p>
        </p:txBody>
      </p:sp>
      <p:pic>
        <p:nvPicPr>
          <p:cNvPr id="4098" name="Picture 2"/>
          <p:cNvPicPr>
            <a:picLocks noChangeAspect="1" noChangeArrowheads="1"/>
          </p:cNvPicPr>
          <p:nvPr/>
        </p:nvPicPr>
        <p:blipFill>
          <a:blip r:embed="rId3"/>
          <a:srcRect/>
          <a:stretch>
            <a:fillRect/>
          </a:stretch>
        </p:blipFill>
        <p:spPr bwMode="auto">
          <a:xfrm>
            <a:off x="3521478" y="1116916"/>
            <a:ext cx="2603366" cy="35242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570985" y="1253001"/>
            <a:ext cx="2773488" cy="3409950"/>
          </a:xfrm>
          <a:prstGeom prst="rect">
            <a:avLst/>
          </a:prstGeom>
          <a:noFill/>
          <a:ln w="9525">
            <a:noFill/>
            <a:miter lim="800000"/>
            <a:headEnd/>
            <a:tailEnd/>
          </a:ln>
          <a:effectLst/>
        </p:spPr>
      </p:pic>
      <p:sp>
        <p:nvSpPr>
          <p:cNvPr id="11" name="Rectangle 57"/>
          <p:cNvSpPr>
            <a:spLocks noChangeArrowheads="1"/>
          </p:cNvSpPr>
          <p:nvPr/>
        </p:nvSpPr>
        <p:spPr bwMode="auto">
          <a:xfrm>
            <a:off x="3514041" y="868241"/>
            <a:ext cx="1573213" cy="274638"/>
          </a:xfrm>
          <a:prstGeom prst="rect">
            <a:avLst/>
          </a:prstGeom>
          <a:noFill/>
          <a:ln w="9525">
            <a:noFill/>
            <a:miter lim="800000"/>
            <a:headEnd/>
            <a:tailEnd/>
          </a:ln>
        </p:spPr>
        <p:txBody>
          <a:bodyPr>
            <a:spAutoFit/>
          </a:bodyPr>
          <a:lstStyle/>
          <a:p>
            <a:pPr>
              <a:spcBef>
                <a:spcPct val="0"/>
              </a:spcBef>
              <a:spcAft>
                <a:spcPct val="0"/>
              </a:spcAft>
              <a:buClrTx/>
            </a:pPr>
            <a:r>
              <a:rPr lang="en-US" altLang="zh-CN" sz="1200" b="1" u="sng" dirty="0" err="1">
                <a:ea typeface="ＭＳ Ｐゴシック" pitchFamily="-48" charset="-128"/>
              </a:rPr>
              <a:t>eNB</a:t>
            </a:r>
            <a:r>
              <a:rPr lang="en-US" altLang="zh-CN" sz="1200" b="1" u="sng" dirty="0">
                <a:ea typeface="ＭＳ Ｐゴシック" pitchFamily="-48" charset="-128"/>
              </a:rPr>
              <a:t> Functions</a:t>
            </a:r>
          </a:p>
        </p:txBody>
      </p:sp>
      <p:sp>
        <p:nvSpPr>
          <p:cNvPr id="14" name="矩形 13"/>
          <p:cNvSpPr/>
          <p:nvPr/>
        </p:nvSpPr>
        <p:spPr>
          <a:xfrm>
            <a:off x="415582" y="847407"/>
            <a:ext cx="3028658" cy="584775"/>
          </a:xfrm>
          <a:prstGeom prst="rect">
            <a:avLst/>
          </a:prstGeom>
        </p:spPr>
        <p:txBody>
          <a:bodyPr wrap="square">
            <a:spAutoFit/>
          </a:bodyPr>
          <a:lstStyle/>
          <a:p>
            <a:pPr>
              <a:buFont typeface="Arial" pitchFamily="34" charset="0"/>
              <a:buChar char="•"/>
            </a:pPr>
            <a:r>
              <a:rPr lang="zh-CN" altLang="en-US" sz="800" b="1" dirty="0" smtClean="0"/>
              <a:t> </a:t>
            </a:r>
            <a:r>
              <a:rPr lang="en-US" altLang="zh-CN" sz="600" b="1" dirty="0" smtClean="0"/>
              <a:t>UE</a:t>
            </a:r>
            <a:r>
              <a:rPr lang="zh-CN" altLang="en-US" sz="600" b="1" dirty="0" smtClean="0"/>
              <a:t>的能力是很重要的信息，比如支持的频段，</a:t>
            </a:r>
            <a:r>
              <a:rPr lang="en-US" altLang="zh-CN" sz="600" b="1" dirty="0" smtClean="0"/>
              <a:t>UE</a:t>
            </a:r>
            <a:r>
              <a:rPr lang="zh-CN" altLang="en-US" sz="600" b="1" dirty="0" smtClean="0"/>
              <a:t> </a:t>
            </a:r>
            <a:r>
              <a:rPr lang="en-US" altLang="zh-CN" sz="600" b="1" dirty="0" smtClean="0"/>
              <a:t>Category</a:t>
            </a:r>
            <a:r>
              <a:rPr lang="zh-CN" altLang="en-US" sz="600" b="1" dirty="0" smtClean="0"/>
              <a:t>，是否支持</a:t>
            </a:r>
            <a:r>
              <a:rPr lang="en-US" altLang="zh-CN" sz="600" b="1" dirty="0" smtClean="0"/>
              <a:t>CA</a:t>
            </a:r>
            <a:r>
              <a:rPr lang="zh-CN" altLang="en-US" sz="600" b="1" dirty="0" smtClean="0"/>
              <a:t>，支持</a:t>
            </a:r>
            <a:endParaRPr lang="en-US" altLang="zh-CN" sz="600" b="1" dirty="0" smtClean="0"/>
          </a:p>
          <a:p>
            <a:r>
              <a:rPr lang="zh-CN" altLang="en-US" sz="600" b="1" dirty="0" smtClean="0"/>
              <a:t>   哪些安全算法等等</a:t>
            </a:r>
            <a:r>
              <a:rPr lang="en-US" altLang="zh-CN" sz="600" b="1" dirty="0" smtClean="0"/>
              <a:t>…</a:t>
            </a:r>
            <a:r>
              <a:rPr lang="zh-CN" altLang="en-US" sz="600" b="1" dirty="0" smtClean="0"/>
              <a:t>网络侧在做各种事件判决或者执行各种算法时，都需要知道</a:t>
            </a:r>
            <a:r>
              <a:rPr lang="en-US" altLang="zh-CN" sz="600" b="1" dirty="0" smtClean="0"/>
              <a:t>UE</a:t>
            </a:r>
          </a:p>
          <a:p>
            <a:r>
              <a:rPr lang="zh-CN" altLang="en-US" sz="600" b="1" dirty="0" smtClean="0"/>
              <a:t>  的能力，才能做出最切合的判决。</a:t>
            </a:r>
            <a:r>
              <a:rPr lang="en-US" altLang="zh-CN" sz="600" b="1" dirty="0" smtClean="0"/>
              <a:t>UE</a:t>
            </a:r>
            <a:r>
              <a:rPr lang="zh-CN" altLang="en-US" sz="600" b="1" dirty="0" smtClean="0"/>
              <a:t>会主动 </a:t>
            </a:r>
            <a:r>
              <a:rPr lang="en-US" altLang="zh-CN" sz="600" b="1" dirty="0" smtClean="0"/>
              <a:t>(</a:t>
            </a:r>
            <a:r>
              <a:rPr lang="zh-CN" altLang="en-US" sz="600" b="1" dirty="0" smtClean="0"/>
              <a:t>比如</a:t>
            </a:r>
            <a:r>
              <a:rPr lang="en-US" altLang="zh-CN" sz="600" b="1" dirty="0" smtClean="0"/>
              <a:t>ATTACH</a:t>
            </a:r>
            <a:r>
              <a:rPr lang="zh-CN" altLang="en-US" sz="600" b="1" dirty="0" smtClean="0"/>
              <a:t>或</a:t>
            </a:r>
            <a:r>
              <a:rPr lang="en-US" altLang="zh-CN" sz="600" b="1" dirty="0" smtClean="0"/>
              <a:t>TAU</a:t>
            </a:r>
            <a:r>
              <a:rPr lang="zh-CN" altLang="en-US" sz="600" b="1" dirty="0" smtClean="0"/>
              <a:t>的时候</a:t>
            </a:r>
            <a:r>
              <a:rPr lang="en-US" altLang="zh-CN" sz="600" b="1" dirty="0" smtClean="0"/>
              <a:t>)</a:t>
            </a:r>
            <a:r>
              <a:rPr lang="zh-CN" altLang="en-US" sz="600" b="1" dirty="0" smtClean="0"/>
              <a:t>或者被动</a:t>
            </a:r>
            <a:endParaRPr lang="en-US" altLang="zh-CN" sz="600" b="1" dirty="0" smtClean="0"/>
          </a:p>
          <a:p>
            <a:r>
              <a:rPr lang="zh-CN" altLang="en-US" sz="600" b="1" dirty="0" smtClean="0"/>
              <a:t>   </a:t>
            </a:r>
            <a:r>
              <a:rPr lang="en-US" altLang="zh-CN" sz="600" b="1" dirty="0" smtClean="0"/>
              <a:t>(</a:t>
            </a:r>
            <a:r>
              <a:rPr lang="en-US" altLang="zh-CN" sz="600" b="1" dirty="0" err="1" smtClean="0"/>
              <a:t>eNB</a:t>
            </a:r>
            <a:r>
              <a:rPr lang="zh-CN" altLang="en-US" sz="600" b="1" dirty="0" smtClean="0"/>
              <a:t>查询</a:t>
            </a:r>
            <a:r>
              <a:rPr lang="en-US" altLang="zh-CN" sz="600" b="1" dirty="0" smtClean="0"/>
              <a:t>)</a:t>
            </a:r>
            <a:r>
              <a:rPr lang="zh-CN" altLang="en-US" sz="600" b="1" dirty="0" smtClean="0"/>
              <a:t>上报自己的能力。</a:t>
            </a:r>
            <a:endParaRPr lang="en-US" altLang="zh-CN" sz="600" b="1" dirty="0" smtClean="0"/>
          </a:p>
          <a:p>
            <a:r>
              <a:rPr lang="zh-CN" altLang="en-US" sz="600" dirty="0" smtClean="0"/>
              <a:t>  </a:t>
            </a:r>
            <a:endParaRPr lang="en-US" sz="600" dirty="0" smtClean="0"/>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主要网元及其功能</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核心网侧</a:t>
            </a:r>
            <a:r>
              <a:rPr lang="en-US" altLang="zh-CN" dirty="0" smtClean="0"/>
              <a:t>:MME</a:t>
            </a:r>
            <a:endParaRPr lang="zh-CN" altLang="en-US" dirty="0"/>
          </a:p>
        </p:txBody>
      </p:sp>
      <p:pic>
        <p:nvPicPr>
          <p:cNvPr id="5122" name="Picture 2"/>
          <p:cNvPicPr>
            <a:picLocks noChangeAspect="1" noChangeArrowheads="1"/>
          </p:cNvPicPr>
          <p:nvPr/>
        </p:nvPicPr>
        <p:blipFill>
          <a:blip r:embed="rId3"/>
          <a:srcRect/>
          <a:stretch>
            <a:fillRect/>
          </a:stretch>
        </p:blipFill>
        <p:spPr bwMode="auto">
          <a:xfrm>
            <a:off x="443196" y="850900"/>
            <a:ext cx="3411254" cy="39782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000499" y="1079940"/>
            <a:ext cx="1966913" cy="3777810"/>
          </a:xfrm>
          <a:prstGeom prst="rect">
            <a:avLst/>
          </a:prstGeom>
          <a:noFill/>
          <a:ln w="9525">
            <a:noFill/>
            <a:miter lim="800000"/>
            <a:headEnd/>
            <a:tailEnd/>
          </a:ln>
          <a:effectLst/>
        </p:spPr>
      </p:pic>
      <p:sp>
        <p:nvSpPr>
          <p:cNvPr id="11" name="Rectangle 130"/>
          <p:cNvSpPr>
            <a:spLocks noChangeArrowheads="1"/>
          </p:cNvSpPr>
          <p:nvPr/>
        </p:nvSpPr>
        <p:spPr bwMode="auto">
          <a:xfrm>
            <a:off x="3940175" y="790575"/>
            <a:ext cx="1312863" cy="274638"/>
          </a:xfrm>
          <a:prstGeom prst="rect">
            <a:avLst/>
          </a:prstGeom>
          <a:noFill/>
          <a:ln w="9525">
            <a:noFill/>
            <a:miter lim="800000"/>
            <a:headEnd/>
            <a:tailEnd/>
          </a:ln>
        </p:spPr>
        <p:txBody>
          <a:bodyPr wrap="none">
            <a:spAutoFit/>
          </a:bodyPr>
          <a:lstStyle/>
          <a:p>
            <a:pPr>
              <a:spcBef>
                <a:spcPct val="0"/>
              </a:spcBef>
              <a:spcAft>
                <a:spcPct val="0"/>
              </a:spcAft>
              <a:buClrTx/>
            </a:pPr>
            <a:r>
              <a:rPr lang="en-US" altLang="zh-CN" sz="1200" b="1" u="sng" dirty="0">
                <a:ea typeface="ＭＳ Ｐゴシック" pitchFamily="-48" charset="-128"/>
              </a:rPr>
              <a:t>MME Functions</a:t>
            </a:r>
          </a:p>
        </p:txBody>
      </p:sp>
      <p:sp>
        <p:nvSpPr>
          <p:cNvPr id="12" name="椭圆 11"/>
          <p:cNvSpPr/>
          <p:nvPr/>
        </p:nvSpPr>
        <p:spPr>
          <a:xfrm>
            <a:off x="899160" y="1950720"/>
            <a:ext cx="289560" cy="22098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Tree>
    <p:extLst>
      <p:ext uri="{BB962C8B-B14F-4D97-AF65-F5344CB8AC3E}">
        <p14:creationId xmlns="" xmlns:p14="http://schemas.microsoft.com/office/powerpoint/2010/main" val="1711238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主要网元及其功能</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核心网侧</a:t>
            </a:r>
            <a:r>
              <a:rPr lang="en-US" altLang="zh-CN" dirty="0" smtClean="0"/>
              <a:t>: SGW</a:t>
            </a:r>
            <a:endParaRPr lang="en-US" altLang="zh-CN" dirty="0"/>
          </a:p>
          <a:p>
            <a:endParaRPr lang="zh-CN" altLang="en-US" dirty="0"/>
          </a:p>
        </p:txBody>
      </p:sp>
      <p:pic>
        <p:nvPicPr>
          <p:cNvPr id="6146" name="Picture 2"/>
          <p:cNvPicPr>
            <a:picLocks noChangeAspect="1" noChangeArrowheads="1"/>
          </p:cNvPicPr>
          <p:nvPr/>
        </p:nvPicPr>
        <p:blipFill>
          <a:blip r:embed="rId3"/>
          <a:srcRect/>
          <a:stretch>
            <a:fillRect/>
          </a:stretch>
        </p:blipFill>
        <p:spPr bwMode="auto">
          <a:xfrm>
            <a:off x="394071" y="933450"/>
            <a:ext cx="3498479" cy="38227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3937102" y="1657349"/>
            <a:ext cx="2611336" cy="3082925"/>
          </a:xfrm>
          <a:prstGeom prst="rect">
            <a:avLst/>
          </a:prstGeom>
          <a:noFill/>
          <a:ln w="9525">
            <a:noFill/>
            <a:miter lim="800000"/>
            <a:headEnd/>
            <a:tailEnd/>
          </a:ln>
          <a:effectLst/>
        </p:spPr>
      </p:pic>
      <p:sp>
        <p:nvSpPr>
          <p:cNvPr id="11" name="Rectangle 72"/>
          <p:cNvSpPr>
            <a:spLocks noChangeArrowheads="1"/>
          </p:cNvSpPr>
          <p:nvPr/>
        </p:nvSpPr>
        <p:spPr bwMode="auto">
          <a:xfrm>
            <a:off x="3898900" y="1346200"/>
            <a:ext cx="2855913" cy="276999"/>
          </a:xfrm>
          <a:prstGeom prst="rect">
            <a:avLst/>
          </a:prstGeom>
          <a:noFill/>
          <a:ln w="9525">
            <a:noFill/>
            <a:miter lim="800000"/>
            <a:headEnd/>
            <a:tailEnd/>
          </a:ln>
        </p:spPr>
        <p:txBody>
          <a:bodyPr>
            <a:spAutoFit/>
          </a:bodyPr>
          <a:lstStyle/>
          <a:p>
            <a:pPr>
              <a:spcBef>
                <a:spcPct val="0"/>
              </a:spcBef>
              <a:spcAft>
                <a:spcPct val="0"/>
              </a:spcAft>
              <a:buClrTx/>
            </a:pPr>
            <a:r>
              <a:rPr lang="en-US" altLang="zh-CN" sz="1200" b="1" u="sng" dirty="0" smtClean="0">
                <a:ea typeface="ＭＳ Ｐゴシック" pitchFamily="-48" charset="-128"/>
              </a:rPr>
              <a:t>SGW </a:t>
            </a:r>
            <a:r>
              <a:rPr lang="en-US" altLang="zh-CN" sz="1200" b="1" u="sng" dirty="0">
                <a:ea typeface="ＭＳ Ｐゴシック" pitchFamily="-48" charset="-128"/>
              </a:rPr>
              <a:t>Functions</a:t>
            </a:r>
          </a:p>
        </p:txBody>
      </p:sp>
      <p:sp>
        <p:nvSpPr>
          <p:cNvPr id="12" name="圆角矩形标注 11"/>
          <p:cNvSpPr/>
          <p:nvPr/>
        </p:nvSpPr>
        <p:spPr>
          <a:xfrm>
            <a:off x="3403600" y="762000"/>
            <a:ext cx="914400" cy="622300"/>
          </a:xfrm>
          <a:prstGeom prst="wedgeRoundRectCallout">
            <a:avLst>
              <a:gd name="adj1" fmla="val -73611"/>
              <a:gd name="adj2" fmla="val 104642"/>
              <a:gd name="adj3" fmla="val 16667"/>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zh-CN" altLang="en-US" sz="800" b="1" dirty="0" smtClean="0">
                <a:solidFill>
                  <a:schemeClr val="tx1"/>
                </a:solidFill>
              </a:rPr>
              <a:t>取决于处理漫游业务时，是就近接入还是回归接入</a:t>
            </a:r>
          </a:p>
        </p:txBody>
      </p:sp>
    </p:spTree>
    <p:extLst>
      <p:ext uri="{BB962C8B-B14F-4D97-AF65-F5344CB8AC3E}">
        <p14:creationId xmlns="" xmlns:p14="http://schemas.microsoft.com/office/powerpoint/2010/main" val="3103873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主要网元及其功能</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核心网侧</a:t>
            </a:r>
            <a:r>
              <a:rPr lang="en-US" altLang="zh-CN" dirty="0" smtClean="0"/>
              <a:t>: PGW</a:t>
            </a:r>
            <a:endParaRPr lang="zh-CN" altLang="en-US" dirty="0"/>
          </a:p>
        </p:txBody>
      </p:sp>
      <p:pic>
        <p:nvPicPr>
          <p:cNvPr id="7170" name="Picture 2"/>
          <p:cNvPicPr>
            <a:picLocks noChangeAspect="1" noChangeArrowheads="1"/>
          </p:cNvPicPr>
          <p:nvPr/>
        </p:nvPicPr>
        <p:blipFill>
          <a:blip r:embed="rId3"/>
          <a:srcRect/>
          <a:stretch>
            <a:fillRect/>
          </a:stretch>
        </p:blipFill>
        <p:spPr bwMode="auto">
          <a:xfrm>
            <a:off x="327072" y="1141730"/>
            <a:ext cx="3354341" cy="31083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3791021" y="1137920"/>
            <a:ext cx="2546913" cy="3111500"/>
          </a:xfrm>
          <a:prstGeom prst="rect">
            <a:avLst/>
          </a:prstGeom>
          <a:noFill/>
          <a:ln w="9525">
            <a:noFill/>
            <a:miter lim="800000"/>
            <a:headEnd/>
            <a:tailEnd/>
          </a:ln>
          <a:effectLst/>
        </p:spPr>
      </p:pic>
      <p:sp>
        <p:nvSpPr>
          <p:cNvPr id="11" name="Rectangle 68"/>
          <p:cNvSpPr>
            <a:spLocks noChangeArrowheads="1"/>
          </p:cNvSpPr>
          <p:nvPr/>
        </p:nvSpPr>
        <p:spPr bwMode="auto">
          <a:xfrm>
            <a:off x="4006850" y="765175"/>
            <a:ext cx="1334020" cy="276999"/>
          </a:xfrm>
          <a:prstGeom prst="rect">
            <a:avLst/>
          </a:prstGeom>
          <a:noFill/>
          <a:ln w="9525">
            <a:noFill/>
            <a:miter lim="800000"/>
            <a:headEnd/>
            <a:tailEnd/>
          </a:ln>
        </p:spPr>
        <p:txBody>
          <a:bodyPr wrap="none">
            <a:spAutoFit/>
          </a:bodyPr>
          <a:lstStyle/>
          <a:p>
            <a:pPr>
              <a:spcBef>
                <a:spcPct val="0"/>
              </a:spcBef>
              <a:spcAft>
                <a:spcPct val="0"/>
              </a:spcAft>
              <a:buClrTx/>
            </a:pPr>
            <a:r>
              <a:rPr lang="en-US" altLang="zh-CN" sz="1200" b="1" u="sng" dirty="0" smtClean="0">
                <a:ea typeface="ＭＳ Ｐゴシック" pitchFamily="-48" charset="-128"/>
              </a:rPr>
              <a:t>PGW </a:t>
            </a:r>
            <a:r>
              <a:rPr lang="en-US" altLang="zh-CN" sz="1200" b="1" u="sng" dirty="0">
                <a:ea typeface="ＭＳ Ｐゴシック" pitchFamily="-48" charset="-128"/>
              </a:rPr>
              <a:t>Functions</a:t>
            </a:r>
          </a:p>
        </p:txBody>
      </p:sp>
    </p:spTree>
    <p:extLst>
      <p:ext uri="{BB962C8B-B14F-4D97-AF65-F5344CB8AC3E}">
        <p14:creationId xmlns="" xmlns:p14="http://schemas.microsoft.com/office/powerpoint/2010/main" val="611371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
          <p:cNvPicPr>
            <a:picLocks noChangeAspect="1" noChangeArrowheads="1"/>
          </p:cNvPicPr>
          <p:nvPr/>
        </p:nvPicPr>
        <p:blipFill>
          <a:blip r:embed="rId3"/>
          <a:srcRect/>
          <a:stretch>
            <a:fillRect/>
          </a:stretch>
        </p:blipFill>
        <p:spPr bwMode="auto">
          <a:xfrm>
            <a:off x="367549" y="841375"/>
            <a:ext cx="3534526" cy="4302125"/>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3925980" y="692150"/>
            <a:ext cx="2893920" cy="3387724"/>
          </a:xfrm>
          <a:prstGeom prst="rect">
            <a:avLst/>
          </a:prstGeom>
          <a:noFill/>
          <a:ln w="9525">
            <a:noFill/>
            <a:miter lim="800000"/>
            <a:headEnd/>
            <a:tailEnd/>
          </a:ln>
          <a:effectLst/>
        </p:spPr>
      </p:pic>
      <p:sp>
        <p:nvSpPr>
          <p:cNvPr id="8" name="椭圆 7"/>
          <p:cNvSpPr/>
          <p:nvPr/>
        </p:nvSpPr>
        <p:spPr>
          <a:xfrm>
            <a:off x="3219450" y="1797050"/>
            <a:ext cx="787400" cy="76835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9" name="Content Placeholder 3"/>
          <p:cNvSpPr>
            <a:spLocks noGrp="1"/>
          </p:cNvSpPr>
          <p:nvPr>
            <p:ph sz="quarter" idx="13"/>
          </p:nvPr>
        </p:nvSpPr>
        <p:spPr>
          <a:xfrm>
            <a:off x="418120" y="537790"/>
            <a:ext cx="8227649" cy="301625"/>
          </a:xfrm>
        </p:spPr>
        <p:txBody>
          <a:bodyPr/>
          <a:lstStyle/>
          <a:p>
            <a:r>
              <a:rPr lang="zh-CN" altLang="en-US" dirty="0" smtClean="0"/>
              <a:t>接口和协议</a:t>
            </a:r>
            <a:r>
              <a:rPr lang="en-US" altLang="zh-CN" dirty="0" smtClean="0"/>
              <a:t>(</a:t>
            </a:r>
            <a:r>
              <a:rPr lang="zh-CN" altLang="en-US" dirty="0" smtClean="0"/>
              <a:t>主要从</a:t>
            </a:r>
            <a:r>
              <a:rPr lang="en-US" altLang="zh-CN" dirty="0" err="1" smtClean="0"/>
              <a:t>eNB</a:t>
            </a:r>
            <a:r>
              <a:rPr lang="zh-CN" altLang="en-US" dirty="0" smtClean="0"/>
              <a:t>角度看</a:t>
            </a:r>
            <a:r>
              <a:rPr lang="en-US" altLang="zh-CN" dirty="0" smtClean="0"/>
              <a:t>)</a:t>
            </a:r>
            <a:endParaRPr lang="en-US" altLang="zh-CN" dirty="0"/>
          </a:p>
          <a:p>
            <a:endParaRPr lang="zh-CN" altLang="en-US" dirty="0"/>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a:xfrm>
            <a:off x="372400" y="537790"/>
            <a:ext cx="8227649" cy="301625"/>
          </a:xfrm>
        </p:spPr>
        <p:txBody>
          <a:bodyPr/>
          <a:lstStyle/>
          <a:p>
            <a:r>
              <a:rPr lang="zh-CN" altLang="en-US" dirty="0" smtClean="0"/>
              <a:t>信令流和数据流</a:t>
            </a:r>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436857" y="845819"/>
            <a:ext cx="5290526" cy="3606165"/>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1600" dirty="0" smtClean="0"/>
              <a:t>LTE</a:t>
            </a:r>
            <a:r>
              <a:rPr lang="zh-CN" altLang="en-US" sz="1600" dirty="0" smtClean="0"/>
              <a:t>产生的背景</a:t>
            </a:r>
            <a:endParaRPr lang="en-US" altLang="zh-CN" sz="1600" dirty="0" smtClean="0"/>
          </a:p>
          <a:p>
            <a:r>
              <a:rPr lang="en-US" altLang="zh-CN" sz="1600" dirty="0" smtClean="0"/>
              <a:t>LTE</a:t>
            </a:r>
            <a:r>
              <a:rPr lang="zh-CN" altLang="en-US" sz="1600" dirty="0" smtClean="0"/>
              <a:t>带来的变革</a:t>
            </a:r>
            <a:endParaRPr lang="en-US" altLang="zh-CN" sz="1600" dirty="0" smtClean="0"/>
          </a:p>
          <a:p>
            <a:pPr lvl="1"/>
            <a:r>
              <a:rPr lang="zh-CN" altLang="en-US" sz="1200" dirty="0" smtClean="0"/>
              <a:t>变革</a:t>
            </a:r>
            <a:r>
              <a:rPr lang="en-US" altLang="zh-CN" sz="1200" dirty="0" smtClean="0"/>
              <a:t>1</a:t>
            </a:r>
            <a:r>
              <a:rPr lang="zh-CN" altLang="en-US" sz="1200" dirty="0" smtClean="0"/>
              <a:t>：空口技术</a:t>
            </a:r>
            <a:endParaRPr lang="en-US" altLang="zh-CN" sz="1200" dirty="0" smtClean="0"/>
          </a:p>
          <a:p>
            <a:pPr lvl="1"/>
            <a:r>
              <a:rPr lang="zh-CN" altLang="en-US" sz="1200" dirty="0" smtClean="0"/>
              <a:t>变革</a:t>
            </a:r>
            <a:r>
              <a:rPr lang="en-US" altLang="zh-CN" sz="1200" dirty="0" smtClean="0"/>
              <a:t>2</a:t>
            </a:r>
            <a:r>
              <a:rPr lang="zh-CN" altLang="en-US" sz="1200" dirty="0" smtClean="0"/>
              <a:t>：系统架构</a:t>
            </a:r>
            <a:endParaRPr lang="en-US" altLang="zh-CN" sz="1200" dirty="0" smtClean="0"/>
          </a:p>
          <a:p>
            <a:r>
              <a:rPr lang="en-US" altLang="zh-CN" sz="1600" dirty="0" smtClean="0"/>
              <a:t>LTE</a:t>
            </a:r>
            <a:r>
              <a:rPr lang="zh-CN" altLang="en-US" sz="1600" dirty="0" smtClean="0"/>
              <a:t>网元及功能</a:t>
            </a:r>
            <a:endParaRPr lang="en-US" altLang="zh-CN" sz="1600" dirty="0" smtClean="0"/>
          </a:p>
          <a:p>
            <a:pPr marL="230188" lvl="1" indent="-230188">
              <a:buFont typeface="Arial" charset="0"/>
              <a:buChar char="•"/>
            </a:pPr>
            <a:r>
              <a:rPr lang="en-US" altLang="zh-CN" sz="1600" dirty="0" smtClean="0">
                <a:cs typeface="ヒラギノ角ゴ Pro W3" charset="0"/>
              </a:rPr>
              <a:t>LTE</a:t>
            </a:r>
            <a:r>
              <a:rPr lang="zh-CN" altLang="en-US" sz="1600" dirty="0" smtClean="0">
                <a:cs typeface="ヒラギノ角ゴ Pro W3" charset="0"/>
              </a:rPr>
              <a:t>接口和协议</a:t>
            </a:r>
            <a:endParaRPr lang="en-US" altLang="zh-CN" sz="1200" dirty="0" smtClean="0"/>
          </a:p>
          <a:p>
            <a:r>
              <a:rPr lang="en-US" altLang="zh-CN" sz="1600" dirty="0" smtClean="0"/>
              <a:t>LTE</a:t>
            </a:r>
            <a:r>
              <a:rPr lang="zh-CN" altLang="en-US" sz="1600" dirty="0" smtClean="0"/>
              <a:t>主要业务流程</a:t>
            </a:r>
            <a:endParaRPr lang="en-US" altLang="zh-CN" sz="1600" dirty="0" smtClean="0"/>
          </a:p>
          <a:p>
            <a:pPr>
              <a:buNone/>
            </a:pPr>
            <a:endParaRPr lang="en-US" altLang="zh-CN" sz="1600" dirty="0" smtClean="0"/>
          </a:p>
          <a:p>
            <a:endParaRPr lang="en-US" dirty="0"/>
          </a:p>
        </p:txBody>
      </p:sp>
      <p:sp>
        <p:nvSpPr>
          <p:cNvPr id="3" name="Title 2"/>
          <p:cNvSpPr>
            <a:spLocks noGrp="1"/>
          </p:cNvSpPr>
          <p:nvPr>
            <p:ph type="title"/>
          </p:nvPr>
        </p:nvSpPr>
        <p:spPr/>
        <p:txBody>
          <a:bodyPr/>
          <a:lstStyle/>
          <a:p>
            <a:r>
              <a:rPr lang="zh-CN" altLang="en-US" smtClean="0"/>
              <a:t>主要内容</a:t>
            </a:r>
            <a:r>
              <a:rPr lang="en-GB" altLang="zh-CN" smtClean="0"/>
              <a:t> </a:t>
            </a:r>
            <a:r>
              <a:rPr lang="en-US" smtClean="0"/>
              <a:t/>
            </a:r>
            <a:br>
              <a:rPr lang="en-US" smtClean="0"/>
            </a:br>
            <a:endParaRPr lang="en-US" dirty="0"/>
          </a:p>
        </p:txBody>
      </p:sp>
      <p:sp>
        <p:nvSpPr>
          <p:cNvPr id="4" name="Content Placeholder 3"/>
          <p:cNvSpPr>
            <a:spLocks noGrp="1"/>
          </p:cNvSpPr>
          <p:nvPr>
            <p:ph sz="quarter" idx="13"/>
          </p:nvPr>
        </p:nvSpPr>
        <p:spPr/>
        <p:txBody>
          <a:bodyPr/>
          <a:lstStyle/>
          <a:p>
            <a:endParaRPr lang="en-US"/>
          </a:p>
        </p:txBody>
      </p:sp>
      <p:sp>
        <p:nvSpPr>
          <p:cNvPr id="5" name="Footer Placeholder 4"/>
          <p:cNvSpPr>
            <a:spLocks noGrp="1"/>
          </p:cNvSpPr>
          <p:nvPr>
            <p:ph type="ftr" sz="quarter" idx="14"/>
          </p:nvPr>
        </p:nvSpPr>
        <p:spPr/>
        <p:txBody>
          <a:bodyPr/>
          <a:lstStyle/>
          <a:p>
            <a:pPr algn="l"/>
            <a:r>
              <a:rPr lang="en-US" noProof="0" smtClean="0">
                <a:solidFill>
                  <a:schemeClr val="bg2"/>
                </a:solidFill>
                <a:cs typeface="Arial" charset="0"/>
              </a:rPr>
              <a:t>&lt;Change information classification in footer&gt;</a:t>
            </a:r>
            <a:endParaRPr lang="en-US" noProof="0" dirty="0">
              <a:solidFill>
                <a:schemeClr val="bg2"/>
              </a:solidFill>
              <a:cs typeface="Arial"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Control</a:t>
            </a:r>
            <a:r>
              <a:rPr lang="zh-CN" altLang="en-US" dirty="0" smtClean="0"/>
              <a:t> </a:t>
            </a:r>
            <a:r>
              <a:rPr lang="en-US" altLang="zh-CN" dirty="0" smtClean="0"/>
              <a:t>Plane</a:t>
            </a:r>
            <a:r>
              <a:rPr lang="zh-CN" altLang="en-US" dirty="0" smtClean="0"/>
              <a:t> 协议栈</a:t>
            </a:r>
            <a:endParaRPr lang="zh-CN" altLang="en-US" dirty="0"/>
          </a:p>
        </p:txBody>
      </p:sp>
      <p:pic>
        <p:nvPicPr>
          <p:cNvPr id="3074" name="Picture 2"/>
          <p:cNvPicPr>
            <a:picLocks noChangeAspect="1" noChangeArrowheads="1"/>
          </p:cNvPicPr>
          <p:nvPr/>
        </p:nvPicPr>
        <p:blipFill>
          <a:blip r:embed="rId3"/>
          <a:srcRect/>
          <a:stretch>
            <a:fillRect/>
          </a:stretch>
        </p:blipFill>
        <p:spPr bwMode="auto">
          <a:xfrm>
            <a:off x="3093720" y="683120"/>
            <a:ext cx="5806440" cy="380125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121920" y="960120"/>
            <a:ext cx="2874280" cy="2127884"/>
          </a:xfrm>
          <a:prstGeom prst="rect">
            <a:avLst/>
          </a:prstGeom>
          <a:noFill/>
          <a:ln w="9525">
            <a:solidFill>
              <a:srgbClr val="7030A0"/>
            </a:solidFill>
            <a:miter lim="800000"/>
            <a:headEnd/>
            <a:tailEnd/>
          </a:ln>
          <a:effectLst/>
        </p:spPr>
      </p:pic>
      <p:sp>
        <p:nvSpPr>
          <p:cNvPr id="11" name="矩形 10"/>
          <p:cNvSpPr/>
          <p:nvPr/>
        </p:nvSpPr>
        <p:spPr>
          <a:xfrm>
            <a:off x="121920" y="3120926"/>
            <a:ext cx="3048000" cy="461665"/>
          </a:xfrm>
          <a:prstGeom prst="rect">
            <a:avLst/>
          </a:prstGeom>
        </p:spPr>
        <p:txBody>
          <a:bodyPr wrap="square">
            <a:spAutoFit/>
          </a:bodyPr>
          <a:lstStyle/>
          <a:p>
            <a:pPr>
              <a:buFontTx/>
              <a:buChar char="•"/>
            </a:pPr>
            <a:r>
              <a:rPr lang="en-US" altLang="zh-CN" sz="800" dirty="0" smtClean="0">
                <a:ea typeface="宋体" charset="-122"/>
              </a:rPr>
              <a:t>Note that in contrast to WCDMA there are no dedicated</a:t>
            </a:r>
            <a:br>
              <a:rPr lang="en-US" altLang="zh-CN" sz="800" dirty="0" smtClean="0">
                <a:ea typeface="宋体" charset="-122"/>
              </a:rPr>
            </a:br>
            <a:r>
              <a:rPr lang="en-US" altLang="zh-CN" sz="800" dirty="0" smtClean="0">
                <a:ea typeface="宋体" charset="-122"/>
              </a:rPr>
              <a:t>transport or physical channels anymore, as all resource</a:t>
            </a:r>
          </a:p>
          <a:p>
            <a:r>
              <a:rPr lang="en-US" altLang="zh-CN" sz="800" dirty="0" smtClean="0">
                <a:ea typeface="宋体" charset="-122"/>
              </a:rPr>
              <a:t>mapping is dynamically driven by the scheduler.</a:t>
            </a:r>
            <a:endParaRPr lang="en-US" altLang="zh-CN" sz="800" dirty="0">
              <a:ea typeface="宋体" charset="-122"/>
            </a:endParaRPr>
          </a:p>
        </p:txBody>
      </p:sp>
      <p:pic>
        <p:nvPicPr>
          <p:cNvPr id="7171" name="Picture 3"/>
          <p:cNvPicPr>
            <a:picLocks noChangeAspect="1" noChangeArrowheads="1"/>
          </p:cNvPicPr>
          <p:nvPr/>
        </p:nvPicPr>
        <p:blipFill>
          <a:blip r:embed="rId5"/>
          <a:srcRect/>
          <a:stretch>
            <a:fillRect/>
          </a:stretch>
        </p:blipFill>
        <p:spPr bwMode="auto">
          <a:xfrm>
            <a:off x="305159" y="3628072"/>
            <a:ext cx="2323742" cy="1187768"/>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a:xfrm>
            <a:off x="372400" y="537790"/>
            <a:ext cx="8227649" cy="301625"/>
          </a:xfrm>
        </p:spPr>
        <p:txBody>
          <a:bodyPr/>
          <a:lstStyle/>
          <a:p>
            <a:r>
              <a:rPr lang="zh-CN" altLang="en-US" dirty="0" smtClean="0"/>
              <a:t> </a:t>
            </a:r>
            <a:r>
              <a:rPr lang="en-US" altLang="zh-CN" dirty="0" smtClean="0"/>
              <a:t>User</a:t>
            </a:r>
            <a:r>
              <a:rPr lang="zh-CN" altLang="en-US" dirty="0" smtClean="0"/>
              <a:t> </a:t>
            </a:r>
            <a:r>
              <a:rPr lang="en-US" altLang="zh-CN" dirty="0" smtClean="0"/>
              <a:t>Plane</a:t>
            </a:r>
            <a:r>
              <a:rPr lang="zh-CN" altLang="en-US" dirty="0" smtClean="0"/>
              <a:t> 协议栈</a:t>
            </a:r>
            <a:endParaRPr lang="zh-CN" altLang="en-US" dirty="0"/>
          </a:p>
        </p:txBody>
      </p:sp>
      <p:pic>
        <p:nvPicPr>
          <p:cNvPr id="2051" name="Picture 3"/>
          <p:cNvPicPr>
            <a:picLocks noChangeAspect="1" noChangeArrowheads="1"/>
          </p:cNvPicPr>
          <p:nvPr/>
        </p:nvPicPr>
        <p:blipFill>
          <a:blip r:embed="rId3"/>
          <a:srcRect/>
          <a:stretch>
            <a:fillRect/>
          </a:stretch>
        </p:blipFill>
        <p:spPr bwMode="auto">
          <a:xfrm>
            <a:off x="458561" y="908685"/>
            <a:ext cx="6445159" cy="3709035"/>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a:xfrm>
            <a:off x="372400" y="537790"/>
            <a:ext cx="8227649" cy="301625"/>
          </a:xfrm>
        </p:spPr>
        <p:txBody>
          <a:bodyPr/>
          <a:lstStyle/>
          <a:p>
            <a:r>
              <a:rPr lang="zh-CN" altLang="en-US" dirty="0" smtClean="0"/>
              <a:t> </a:t>
            </a:r>
            <a:r>
              <a:rPr lang="en-US" altLang="zh-CN" dirty="0" smtClean="0"/>
              <a:t>L2</a:t>
            </a:r>
            <a:r>
              <a:rPr lang="zh-CN" altLang="en-US" dirty="0" smtClean="0"/>
              <a:t>层</a:t>
            </a:r>
            <a:r>
              <a:rPr lang="en-US" altLang="zh-CN" dirty="0" smtClean="0"/>
              <a:t>(PDCP, RLC, MAC)</a:t>
            </a:r>
            <a:endParaRPr lang="zh-CN" altLang="en-US" dirty="0"/>
          </a:p>
        </p:txBody>
      </p:sp>
      <p:pic>
        <p:nvPicPr>
          <p:cNvPr id="9218" name="Picture 2"/>
          <p:cNvPicPr>
            <a:picLocks noChangeAspect="1" noChangeArrowheads="1"/>
          </p:cNvPicPr>
          <p:nvPr/>
        </p:nvPicPr>
        <p:blipFill>
          <a:blip r:embed="rId3"/>
          <a:srcRect/>
          <a:stretch>
            <a:fillRect/>
          </a:stretch>
        </p:blipFill>
        <p:spPr bwMode="auto">
          <a:xfrm>
            <a:off x="426720" y="833602"/>
            <a:ext cx="6198870" cy="4027958"/>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PHY</a:t>
            </a:r>
            <a:r>
              <a:rPr lang="zh-CN" altLang="en-US" dirty="0" smtClean="0"/>
              <a:t>层 </a:t>
            </a:r>
            <a:r>
              <a:rPr lang="en-US" altLang="zh-CN" dirty="0" smtClean="0"/>
              <a:t>(</a:t>
            </a:r>
            <a:r>
              <a:rPr lang="zh-CN" altLang="en-US" dirty="0" smtClean="0"/>
              <a:t>处理过程</a:t>
            </a:r>
            <a:r>
              <a:rPr lang="en-US" altLang="zh-CN" dirty="0" smtClean="0"/>
              <a:t>)</a:t>
            </a:r>
            <a:endParaRPr lang="zh-CN" altLang="en-US" dirty="0"/>
          </a:p>
        </p:txBody>
      </p:sp>
      <p:sp>
        <p:nvSpPr>
          <p:cNvPr id="27" name="矩形标注 26"/>
          <p:cNvSpPr/>
          <p:nvPr/>
        </p:nvSpPr>
        <p:spPr>
          <a:xfrm>
            <a:off x="7879404" y="1536970"/>
            <a:ext cx="914400" cy="612648"/>
          </a:xfrm>
          <a:prstGeom prst="wedgeRectCallout">
            <a:avLst>
              <a:gd name="adj1" fmla="val -153457"/>
              <a:gd name="adj2" fmla="val -76168"/>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35" name="TextBox 34"/>
          <p:cNvSpPr txBox="1"/>
          <p:nvPr/>
        </p:nvSpPr>
        <p:spPr>
          <a:xfrm>
            <a:off x="1825284" y="599872"/>
            <a:ext cx="7152533" cy="461665"/>
          </a:xfrm>
          <a:prstGeom prst="rect">
            <a:avLst/>
          </a:prstGeom>
          <a:noFill/>
        </p:spPr>
        <p:txBody>
          <a:bodyPr wrap="square" rtlCol="0">
            <a:spAutoFit/>
          </a:bodyPr>
          <a:lstStyle/>
          <a:p>
            <a:endParaRPr lang="zh-CN" altLang="en-US" sz="800" dirty="0" smtClean="0"/>
          </a:p>
          <a:p>
            <a:endParaRPr lang="zh-CN" altLang="en-US" sz="800" dirty="0" smtClean="0"/>
          </a:p>
          <a:p>
            <a:endParaRPr lang="en-US" altLang="zh-CN" sz="800" dirty="0" smtClean="0"/>
          </a:p>
        </p:txBody>
      </p:sp>
      <p:pic>
        <p:nvPicPr>
          <p:cNvPr id="1027" name="Picture 3"/>
          <p:cNvPicPr>
            <a:picLocks noChangeAspect="1" noChangeArrowheads="1"/>
          </p:cNvPicPr>
          <p:nvPr/>
        </p:nvPicPr>
        <p:blipFill>
          <a:blip r:embed="rId3"/>
          <a:srcRect/>
          <a:stretch>
            <a:fillRect/>
          </a:stretch>
        </p:blipFill>
        <p:spPr bwMode="auto">
          <a:xfrm>
            <a:off x="4379594" y="466812"/>
            <a:ext cx="2008161" cy="1281978"/>
          </a:xfrm>
          <a:prstGeom prst="rect">
            <a:avLst/>
          </a:prstGeom>
          <a:noFill/>
          <a:ln w="9525">
            <a:noFill/>
            <a:miter lim="800000"/>
            <a:headEnd/>
            <a:tailEnd/>
          </a:ln>
          <a:effectLst/>
        </p:spPr>
      </p:pic>
      <p:sp>
        <p:nvSpPr>
          <p:cNvPr id="54" name="矩形 53"/>
          <p:cNvSpPr/>
          <p:nvPr/>
        </p:nvSpPr>
        <p:spPr>
          <a:xfrm>
            <a:off x="4408170" y="1827371"/>
            <a:ext cx="4274820" cy="1061829"/>
          </a:xfrm>
          <a:prstGeom prst="rect">
            <a:avLst/>
          </a:prstGeom>
          <a:ln>
            <a:solidFill>
              <a:schemeClr val="accent1"/>
            </a:solidFill>
          </a:ln>
        </p:spPr>
        <p:txBody>
          <a:bodyPr wrap="square">
            <a:spAutoFit/>
          </a:bodyPr>
          <a:lstStyle/>
          <a:p>
            <a:r>
              <a:rPr lang="zh-CN" altLang="en-US" sz="900" dirty="0" smtClean="0"/>
              <a:t>数学上看，层映射就是串并转换，预编码就是和一个矩阵做乘法。</a:t>
            </a:r>
            <a:endParaRPr lang="en-US" altLang="zh-CN" sz="900" dirty="0" smtClean="0"/>
          </a:p>
          <a:p>
            <a:r>
              <a:rPr lang="zh-CN" altLang="en-US" sz="900" dirty="0" smtClean="0"/>
              <a:t>层映射串并转换规则参考</a:t>
            </a:r>
            <a:r>
              <a:rPr lang="en-US" altLang="zh-CN" sz="900" dirty="0" smtClean="0"/>
              <a:t>TS36.211 6.3.3</a:t>
            </a:r>
            <a:r>
              <a:rPr lang="zh-CN" altLang="en-US" sz="900" dirty="0" smtClean="0"/>
              <a:t>节，预编码乘的那个矩阵叫预编码矩阵，取值参考</a:t>
            </a:r>
            <a:r>
              <a:rPr lang="en-US" altLang="zh-CN" sz="900" dirty="0" smtClean="0"/>
              <a:t>TS36.211 6.3.4</a:t>
            </a:r>
            <a:r>
              <a:rPr lang="zh-CN" altLang="en-US" sz="900" dirty="0" smtClean="0"/>
              <a:t>节。</a:t>
            </a:r>
            <a:endParaRPr lang="en-US" altLang="zh-CN" sz="900" dirty="0" smtClean="0"/>
          </a:p>
          <a:p>
            <a:r>
              <a:rPr lang="zh-CN" altLang="en-US" sz="900" dirty="0" smtClean="0"/>
              <a:t>简单讲，通过层印射、预编码首先将</a:t>
            </a:r>
            <a:r>
              <a:rPr lang="en-US" altLang="zh-CN" sz="900" dirty="0" smtClean="0"/>
              <a:t>CW</a:t>
            </a:r>
            <a:r>
              <a:rPr lang="zh-CN" altLang="en-US" sz="900" dirty="0" smtClean="0"/>
              <a:t>变成多层并行数据，进而再与多天线匹配，当然，具体</a:t>
            </a:r>
            <a:r>
              <a:rPr lang="en-US" altLang="zh-CN" sz="900" dirty="0" smtClean="0"/>
              <a:t>CW</a:t>
            </a:r>
            <a:r>
              <a:rPr lang="zh-CN" altLang="en-US" sz="900" dirty="0" smtClean="0"/>
              <a:t>映射到多少层，选择哪个预编码矩阵都是由物理层的上层</a:t>
            </a:r>
            <a:r>
              <a:rPr lang="en-US" altLang="zh-CN" sz="900" dirty="0" smtClean="0"/>
              <a:t>MAC</a:t>
            </a:r>
            <a:r>
              <a:rPr lang="zh-CN" altLang="en-US" sz="900" dirty="0" smtClean="0"/>
              <a:t>层资源调度器决定的，物理层是个干活的。这其中，也需要手机的参与，包括反馈信道状态信息</a:t>
            </a:r>
            <a:r>
              <a:rPr lang="en-US" altLang="zh-CN" sz="900" dirty="0" smtClean="0"/>
              <a:t>CSI (CQI, </a:t>
            </a:r>
            <a:r>
              <a:rPr lang="zh-CN" altLang="en-US" sz="900" dirty="0" smtClean="0"/>
              <a:t>预编码矩阵指数</a:t>
            </a:r>
            <a:r>
              <a:rPr lang="en-US" altLang="zh-CN" sz="900" dirty="0" smtClean="0"/>
              <a:t>PMI, </a:t>
            </a:r>
            <a:r>
              <a:rPr lang="zh-CN" altLang="en-US" sz="900" dirty="0" smtClean="0"/>
              <a:t>秩指数</a:t>
            </a:r>
            <a:r>
              <a:rPr lang="en-US" altLang="zh-CN" sz="900" dirty="0" smtClean="0"/>
              <a:t>RI</a:t>
            </a:r>
            <a:r>
              <a:rPr lang="zh-CN" altLang="en-US" sz="900" dirty="0" smtClean="0"/>
              <a:t>等</a:t>
            </a:r>
            <a:r>
              <a:rPr lang="en-US" altLang="zh-CN" sz="900" dirty="0" smtClean="0"/>
              <a:t>)</a:t>
            </a:r>
          </a:p>
        </p:txBody>
      </p:sp>
      <p:pic>
        <p:nvPicPr>
          <p:cNvPr id="10243" name="Picture 3"/>
          <p:cNvPicPr>
            <a:picLocks noChangeAspect="1" noChangeArrowheads="1"/>
          </p:cNvPicPr>
          <p:nvPr/>
        </p:nvPicPr>
        <p:blipFill>
          <a:blip r:embed="rId4"/>
          <a:srcRect/>
          <a:stretch>
            <a:fillRect/>
          </a:stretch>
        </p:blipFill>
        <p:spPr bwMode="auto">
          <a:xfrm>
            <a:off x="408405" y="906780"/>
            <a:ext cx="3650198" cy="4015740"/>
          </a:xfrm>
          <a:prstGeom prst="rect">
            <a:avLst/>
          </a:prstGeom>
          <a:noFill/>
          <a:ln w="9525">
            <a:noFill/>
            <a:miter lim="800000"/>
            <a:headEnd/>
            <a:tailEnd/>
          </a:ln>
          <a:effectLst/>
        </p:spPr>
      </p:pic>
      <p:pic>
        <p:nvPicPr>
          <p:cNvPr id="13314" name="Picture 2"/>
          <p:cNvPicPr>
            <a:picLocks noChangeAspect="1" noChangeArrowheads="1"/>
          </p:cNvPicPr>
          <p:nvPr/>
        </p:nvPicPr>
        <p:blipFill>
          <a:blip r:embed="rId5"/>
          <a:srcRect/>
          <a:stretch>
            <a:fillRect/>
          </a:stretch>
        </p:blipFill>
        <p:spPr bwMode="auto">
          <a:xfrm>
            <a:off x="4234815" y="3019035"/>
            <a:ext cx="2886100" cy="1707270"/>
          </a:xfrm>
          <a:prstGeom prst="rect">
            <a:avLst/>
          </a:prstGeom>
          <a:noFill/>
          <a:ln w="9525">
            <a:noFill/>
            <a:miter lim="800000"/>
            <a:headEnd/>
            <a:tailEnd/>
          </a:ln>
          <a:effectLst/>
        </p:spPr>
      </p:pic>
      <p:cxnSp>
        <p:nvCxnSpPr>
          <p:cNvPr id="15" name="直接箭头连接符 14"/>
          <p:cNvCxnSpPr>
            <a:endCxn id="13314" idx="1"/>
          </p:cNvCxnSpPr>
          <p:nvPr/>
        </p:nvCxnSpPr>
        <p:spPr>
          <a:xfrm>
            <a:off x="3714750" y="3743325"/>
            <a:ext cx="520065" cy="129345"/>
          </a:xfrm>
          <a:prstGeom prst="straightConnector1">
            <a:avLst/>
          </a:prstGeom>
          <a:ln w="19050" cmpd="sng">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endCxn id="1027" idx="1"/>
          </p:cNvCxnSpPr>
          <p:nvPr/>
        </p:nvCxnSpPr>
        <p:spPr>
          <a:xfrm rot="5400000" flipH="1" flipV="1">
            <a:off x="3018017" y="1798819"/>
            <a:ext cx="2052594" cy="670559"/>
          </a:xfrm>
          <a:prstGeom prst="straightConnector1">
            <a:avLst/>
          </a:prstGeom>
          <a:ln w="19050" cmpd="sng">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endCxn id="54" idx="1"/>
          </p:cNvCxnSpPr>
          <p:nvPr/>
        </p:nvCxnSpPr>
        <p:spPr>
          <a:xfrm rot="5400000" flipH="1" flipV="1">
            <a:off x="3628973" y="2621229"/>
            <a:ext cx="1042139" cy="516255"/>
          </a:xfrm>
          <a:prstGeom prst="straightConnector1">
            <a:avLst/>
          </a:prstGeom>
          <a:ln w="19050" cmpd="sng">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pic>
        <p:nvPicPr>
          <p:cNvPr id="13315" name="Picture 3"/>
          <p:cNvPicPr>
            <a:picLocks noChangeAspect="1" noChangeArrowheads="1"/>
          </p:cNvPicPr>
          <p:nvPr/>
        </p:nvPicPr>
        <p:blipFill>
          <a:blip r:embed="rId6"/>
          <a:srcRect/>
          <a:stretch>
            <a:fillRect/>
          </a:stretch>
        </p:blipFill>
        <p:spPr bwMode="auto">
          <a:xfrm>
            <a:off x="7200900" y="3277507"/>
            <a:ext cx="1543050" cy="1436416"/>
          </a:xfrm>
          <a:prstGeom prst="rect">
            <a:avLst/>
          </a:prstGeom>
          <a:noFill/>
          <a:ln w="9525">
            <a:noFill/>
            <a:miter lim="800000"/>
            <a:headEnd/>
            <a:tailEnd/>
          </a:ln>
          <a:effectLst/>
        </p:spPr>
      </p:pic>
      <p:sp>
        <p:nvSpPr>
          <p:cNvPr id="22" name="TextBox 21"/>
          <p:cNvSpPr txBox="1"/>
          <p:nvPr/>
        </p:nvSpPr>
        <p:spPr>
          <a:xfrm>
            <a:off x="7176730" y="2956111"/>
            <a:ext cx="1609736" cy="400110"/>
          </a:xfrm>
          <a:prstGeom prst="rect">
            <a:avLst/>
          </a:prstGeom>
          <a:noFill/>
        </p:spPr>
        <p:txBody>
          <a:bodyPr wrap="none" rtlCol="0">
            <a:spAutoFit/>
          </a:bodyPr>
          <a:lstStyle/>
          <a:p>
            <a:r>
              <a:rPr lang="zh-CN" altLang="en-US" sz="1000" dirty="0" smtClean="0">
                <a:latin typeface="+mn-lt"/>
              </a:rPr>
              <a:t>例如：小区参考信号</a:t>
            </a:r>
            <a:r>
              <a:rPr lang="en-US" altLang="zh-CN" sz="1000" dirty="0" smtClean="0">
                <a:latin typeface="+mn-lt"/>
              </a:rPr>
              <a:t>CRS</a:t>
            </a:r>
          </a:p>
          <a:p>
            <a:r>
              <a:rPr lang="zh-CN" altLang="en-US" sz="1000" dirty="0" smtClean="0">
                <a:latin typeface="+mn-lt"/>
              </a:rPr>
              <a:t>在时频网格中的分布</a:t>
            </a:r>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接口和协议</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PHY</a:t>
            </a:r>
            <a:r>
              <a:rPr lang="zh-CN" altLang="en-US" dirty="0" smtClean="0"/>
              <a:t>层 </a:t>
            </a:r>
            <a:r>
              <a:rPr lang="en-US" altLang="zh-CN" dirty="0" smtClean="0"/>
              <a:t>(</a:t>
            </a:r>
            <a:r>
              <a:rPr lang="zh-CN" altLang="en-US" dirty="0" smtClean="0"/>
              <a:t>信道和信号</a:t>
            </a:r>
            <a:r>
              <a:rPr lang="en-US" altLang="zh-CN" dirty="0" smtClean="0"/>
              <a:t>)</a:t>
            </a:r>
            <a:endParaRPr lang="zh-CN" altLang="en-US" dirty="0"/>
          </a:p>
        </p:txBody>
      </p:sp>
      <p:sp>
        <p:nvSpPr>
          <p:cNvPr id="27" name="矩形标注 26"/>
          <p:cNvSpPr/>
          <p:nvPr/>
        </p:nvSpPr>
        <p:spPr>
          <a:xfrm>
            <a:off x="7879404" y="1536970"/>
            <a:ext cx="914400" cy="612648"/>
          </a:xfrm>
          <a:prstGeom prst="wedgeRectCallout">
            <a:avLst>
              <a:gd name="adj1" fmla="val -153457"/>
              <a:gd name="adj2" fmla="val -76168"/>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35" name="TextBox 34"/>
          <p:cNvSpPr txBox="1"/>
          <p:nvPr/>
        </p:nvSpPr>
        <p:spPr>
          <a:xfrm>
            <a:off x="1825284" y="599872"/>
            <a:ext cx="7152533" cy="461665"/>
          </a:xfrm>
          <a:prstGeom prst="rect">
            <a:avLst/>
          </a:prstGeom>
          <a:noFill/>
        </p:spPr>
        <p:txBody>
          <a:bodyPr wrap="square" rtlCol="0">
            <a:spAutoFit/>
          </a:bodyPr>
          <a:lstStyle/>
          <a:p>
            <a:endParaRPr lang="zh-CN" altLang="en-US" sz="800" dirty="0" smtClean="0"/>
          </a:p>
          <a:p>
            <a:endParaRPr lang="zh-CN" altLang="en-US" sz="800" dirty="0" smtClean="0"/>
          </a:p>
          <a:p>
            <a:endParaRPr lang="en-US" altLang="zh-CN" sz="800" dirty="0" smtClean="0"/>
          </a:p>
        </p:txBody>
      </p:sp>
      <p:pic>
        <p:nvPicPr>
          <p:cNvPr id="7" name="Picture 2"/>
          <p:cNvPicPr>
            <a:picLocks noChangeAspect="1" noChangeArrowheads="1"/>
          </p:cNvPicPr>
          <p:nvPr/>
        </p:nvPicPr>
        <p:blipFill>
          <a:blip r:embed="rId3"/>
          <a:srcRect/>
          <a:stretch>
            <a:fillRect/>
          </a:stretch>
        </p:blipFill>
        <p:spPr bwMode="auto">
          <a:xfrm>
            <a:off x="369585" y="1502508"/>
            <a:ext cx="6812753" cy="3265962"/>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3618523" y="752499"/>
            <a:ext cx="3563816" cy="708980"/>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LTE</a:t>
            </a:r>
            <a:r>
              <a:rPr lang="zh-CN" altLang="en-US" dirty="0" smtClean="0"/>
              <a:t>附着流程</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en-US" altLang="zh-CN" dirty="0" smtClean="0"/>
              <a:t>Attach</a:t>
            </a:r>
            <a:r>
              <a:rPr lang="zh-CN" altLang="en-US" dirty="0" smtClean="0"/>
              <a:t>过程</a:t>
            </a:r>
            <a:endParaRPr lang="zh-CN" altLang="en-US" dirty="0"/>
          </a:p>
        </p:txBody>
      </p:sp>
      <p:sp>
        <p:nvSpPr>
          <p:cNvPr id="27" name="矩形标注 26"/>
          <p:cNvSpPr/>
          <p:nvPr/>
        </p:nvSpPr>
        <p:spPr>
          <a:xfrm>
            <a:off x="7879404" y="1536970"/>
            <a:ext cx="914400" cy="612648"/>
          </a:xfrm>
          <a:prstGeom prst="wedgeRectCallout">
            <a:avLst>
              <a:gd name="adj1" fmla="val -153457"/>
              <a:gd name="adj2" fmla="val -76168"/>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35" name="TextBox 34"/>
          <p:cNvSpPr txBox="1"/>
          <p:nvPr/>
        </p:nvSpPr>
        <p:spPr>
          <a:xfrm>
            <a:off x="1825284" y="599872"/>
            <a:ext cx="7152533" cy="461665"/>
          </a:xfrm>
          <a:prstGeom prst="rect">
            <a:avLst/>
          </a:prstGeom>
          <a:noFill/>
        </p:spPr>
        <p:txBody>
          <a:bodyPr wrap="square" rtlCol="0">
            <a:spAutoFit/>
          </a:bodyPr>
          <a:lstStyle/>
          <a:p>
            <a:endParaRPr lang="zh-CN" altLang="en-US" sz="800" dirty="0" smtClean="0"/>
          </a:p>
          <a:p>
            <a:endParaRPr lang="zh-CN" altLang="en-US" sz="800" dirty="0" smtClean="0"/>
          </a:p>
          <a:p>
            <a:endParaRPr lang="en-US" altLang="zh-CN" sz="800" dirty="0" smtClean="0"/>
          </a:p>
        </p:txBody>
      </p:sp>
      <p:sp>
        <p:nvSpPr>
          <p:cNvPr id="12" name="TextBox 11"/>
          <p:cNvSpPr txBox="1"/>
          <p:nvPr/>
        </p:nvSpPr>
        <p:spPr>
          <a:xfrm>
            <a:off x="330394" y="850558"/>
            <a:ext cx="2339102" cy="830997"/>
          </a:xfrm>
          <a:prstGeom prst="rect">
            <a:avLst/>
          </a:prstGeom>
          <a:noFill/>
        </p:spPr>
        <p:txBody>
          <a:bodyPr wrap="none" rtlCol="0">
            <a:spAutoFit/>
          </a:bodyPr>
          <a:lstStyle/>
          <a:p>
            <a:r>
              <a:rPr lang="zh-CN" altLang="en-US" sz="1200" dirty="0" smtClean="0">
                <a:latin typeface="+mn-lt"/>
              </a:rPr>
              <a:t>功能：</a:t>
            </a:r>
            <a:endParaRPr lang="en-US" altLang="zh-CN" sz="1200" dirty="0" smtClean="0">
              <a:latin typeface="+mn-lt"/>
            </a:endParaRPr>
          </a:p>
          <a:p>
            <a:r>
              <a:rPr lang="en-US" altLang="zh-CN" sz="1200" dirty="0" smtClean="0">
                <a:latin typeface="+mn-lt"/>
              </a:rPr>
              <a:t>UE</a:t>
            </a:r>
            <a:r>
              <a:rPr lang="zh-CN" altLang="en-US" sz="1200" dirty="0" smtClean="0">
                <a:latin typeface="+mn-lt"/>
              </a:rPr>
              <a:t>注册到</a:t>
            </a:r>
            <a:r>
              <a:rPr lang="en-US" altLang="zh-CN" sz="1200" dirty="0" smtClean="0">
                <a:latin typeface="+mn-lt"/>
              </a:rPr>
              <a:t>EPS</a:t>
            </a:r>
            <a:r>
              <a:rPr lang="zh-CN" altLang="en-US" sz="1200" dirty="0" smtClean="0">
                <a:latin typeface="+mn-lt"/>
              </a:rPr>
              <a:t>网络中</a:t>
            </a:r>
            <a:endParaRPr lang="en-US" altLang="zh-CN" sz="1200" dirty="0" smtClean="0">
              <a:latin typeface="+mn-lt"/>
            </a:endParaRPr>
          </a:p>
          <a:p>
            <a:r>
              <a:rPr lang="en-US" altLang="zh-CN" sz="1200" dirty="0" smtClean="0">
                <a:latin typeface="+mn-lt"/>
              </a:rPr>
              <a:t>MME</a:t>
            </a:r>
            <a:r>
              <a:rPr lang="zh-CN" altLang="en-US" sz="1200" dirty="0" smtClean="0">
                <a:latin typeface="+mn-lt"/>
              </a:rPr>
              <a:t>中建立终端上下文</a:t>
            </a:r>
            <a:endParaRPr lang="en-US" altLang="zh-CN" sz="1200" dirty="0" smtClean="0">
              <a:latin typeface="+mn-lt"/>
            </a:endParaRPr>
          </a:p>
          <a:p>
            <a:r>
              <a:rPr lang="zh-CN" altLang="en-US" sz="1200" dirty="0" smtClean="0">
                <a:latin typeface="+mn-lt"/>
              </a:rPr>
              <a:t>为终端建立一个默认的</a:t>
            </a:r>
            <a:r>
              <a:rPr lang="en-US" altLang="zh-CN" sz="1200" dirty="0" smtClean="0">
                <a:latin typeface="+mn-lt"/>
              </a:rPr>
              <a:t>EPS</a:t>
            </a:r>
            <a:r>
              <a:rPr lang="zh-CN" altLang="en-US" sz="1200" dirty="0" smtClean="0">
                <a:latin typeface="+mn-lt"/>
              </a:rPr>
              <a:t>承载</a:t>
            </a:r>
          </a:p>
        </p:txBody>
      </p:sp>
      <p:pic>
        <p:nvPicPr>
          <p:cNvPr id="9222" name="Picture 6"/>
          <p:cNvPicPr>
            <a:picLocks noChangeAspect="1" noChangeArrowheads="1"/>
          </p:cNvPicPr>
          <p:nvPr/>
        </p:nvPicPr>
        <p:blipFill>
          <a:blip r:embed="rId3"/>
          <a:srcRect/>
          <a:stretch>
            <a:fillRect/>
          </a:stretch>
        </p:blipFill>
        <p:spPr bwMode="auto">
          <a:xfrm rot="5400000">
            <a:off x="3965547" y="-16856"/>
            <a:ext cx="4950141" cy="5176259"/>
          </a:xfrm>
          <a:prstGeom prst="rect">
            <a:avLst/>
          </a:prstGeom>
          <a:noFill/>
          <a:ln w="9525">
            <a:noFill/>
            <a:miter lim="800000"/>
            <a:headEnd/>
            <a:tailEnd/>
          </a:ln>
          <a:effectLst/>
        </p:spPr>
      </p:pic>
      <p:pic>
        <p:nvPicPr>
          <p:cNvPr id="20" name="Picture 2"/>
          <p:cNvPicPr>
            <a:picLocks noChangeAspect="1" noChangeArrowheads="1"/>
          </p:cNvPicPr>
          <p:nvPr/>
        </p:nvPicPr>
        <p:blipFill>
          <a:blip r:embed="rId4"/>
          <a:srcRect/>
          <a:stretch>
            <a:fillRect/>
          </a:stretch>
        </p:blipFill>
        <p:spPr bwMode="auto">
          <a:xfrm>
            <a:off x="508635" y="2388870"/>
            <a:ext cx="3154680" cy="2287123"/>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LTE</a:t>
            </a:r>
            <a:r>
              <a:rPr lang="zh-CN" altLang="en-US" dirty="0" smtClean="0"/>
              <a:t>寻呼流程</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网络发起寻呼的过程</a:t>
            </a:r>
            <a:r>
              <a:rPr lang="en-US" altLang="zh-CN" dirty="0" smtClean="0"/>
              <a:t>(</a:t>
            </a:r>
            <a:r>
              <a:rPr lang="zh-CN" altLang="en-US" dirty="0" smtClean="0"/>
              <a:t>待机</a:t>
            </a:r>
            <a:r>
              <a:rPr lang="en-US" altLang="zh-CN" dirty="0" smtClean="0"/>
              <a:t>)</a:t>
            </a:r>
            <a:endParaRPr lang="zh-CN" altLang="en-US" dirty="0"/>
          </a:p>
        </p:txBody>
      </p:sp>
      <p:sp>
        <p:nvSpPr>
          <p:cNvPr id="27" name="矩形标注 26"/>
          <p:cNvSpPr/>
          <p:nvPr/>
        </p:nvSpPr>
        <p:spPr>
          <a:xfrm>
            <a:off x="7879404" y="1536970"/>
            <a:ext cx="914400" cy="612648"/>
          </a:xfrm>
          <a:prstGeom prst="wedgeRectCallout">
            <a:avLst>
              <a:gd name="adj1" fmla="val -153457"/>
              <a:gd name="adj2" fmla="val -76168"/>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35" name="TextBox 34"/>
          <p:cNvSpPr txBox="1"/>
          <p:nvPr/>
        </p:nvSpPr>
        <p:spPr>
          <a:xfrm>
            <a:off x="1825284" y="599872"/>
            <a:ext cx="7152533" cy="461665"/>
          </a:xfrm>
          <a:prstGeom prst="rect">
            <a:avLst/>
          </a:prstGeom>
          <a:noFill/>
        </p:spPr>
        <p:txBody>
          <a:bodyPr wrap="square" rtlCol="0">
            <a:spAutoFit/>
          </a:bodyPr>
          <a:lstStyle/>
          <a:p>
            <a:endParaRPr lang="zh-CN" altLang="en-US" sz="800" dirty="0" smtClean="0"/>
          </a:p>
          <a:p>
            <a:endParaRPr lang="zh-CN" altLang="en-US" sz="800" dirty="0" smtClean="0"/>
          </a:p>
          <a:p>
            <a:endParaRPr lang="en-US" altLang="zh-CN" sz="800" dirty="0" smtClean="0"/>
          </a:p>
        </p:txBody>
      </p:sp>
      <p:pic>
        <p:nvPicPr>
          <p:cNvPr id="10242" name="Picture 2"/>
          <p:cNvPicPr>
            <a:picLocks noChangeAspect="1" noChangeArrowheads="1"/>
          </p:cNvPicPr>
          <p:nvPr/>
        </p:nvPicPr>
        <p:blipFill>
          <a:blip r:embed="rId3"/>
          <a:srcRect/>
          <a:stretch>
            <a:fillRect/>
          </a:stretch>
        </p:blipFill>
        <p:spPr bwMode="auto">
          <a:xfrm>
            <a:off x="464820" y="861240"/>
            <a:ext cx="5233988" cy="3841253"/>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5684893" y="2456668"/>
            <a:ext cx="3459107" cy="2172773"/>
          </a:xfrm>
          <a:prstGeom prst="rect">
            <a:avLst/>
          </a:prstGeom>
          <a:noFill/>
          <a:ln w="9525">
            <a:noFill/>
            <a:miter lim="800000"/>
            <a:headEnd/>
            <a:tailEnd/>
          </a:ln>
          <a:effectLst/>
        </p:spPr>
      </p:pic>
      <p:sp>
        <p:nvSpPr>
          <p:cNvPr id="12" name="TextBox 11"/>
          <p:cNvSpPr txBox="1"/>
          <p:nvPr/>
        </p:nvSpPr>
        <p:spPr>
          <a:xfrm>
            <a:off x="5653825" y="2228045"/>
            <a:ext cx="1003801" cy="246221"/>
          </a:xfrm>
          <a:prstGeom prst="rect">
            <a:avLst/>
          </a:prstGeom>
          <a:noFill/>
        </p:spPr>
        <p:txBody>
          <a:bodyPr wrap="none" rtlCol="0">
            <a:spAutoFit/>
          </a:bodyPr>
          <a:lstStyle/>
          <a:p>
            <a:r>
              <a:rPr lang="en-US" altLang="zh-CN" sz="1000" dirty="0" smtClean="0">
                <a:latin typeface="+mn-lt"/>
              </a:rPr>
              <a:t>UE</a:t>
            </a:r>
            <a:r>
              <a:rPr lang="zh-CN" altLang="en-US" sz="1000" dirty="0" smtClean="0">
                <a:latin typeface="+mn-lt"/>
              </a:rPr>
              <a:t>的识别标识</a:t>
            </a:r>
          </a:p>
        </p:txBody>
      </p:sp>
      <p:sp>
        <p:nvSpPr>
          <p:cNvPr id="13" name="TextBox 12"/>
          <p:cNvSpPr txBox="1"/>
          <p:nvPr/>
        </p:nvSpPr>
        <p:spPr>
          <a:xfrm>
            <a:off x="2228045" y="1506828"/>
            <a:ext cx="619080" cy="246221"/>
          </a:xfrm>
          <a:prstGeom prst="rect">
            <a:avLst/>
          </a:prstGeom>
          <a:noFill/>
        </p:spPr>
        <p:txBody>
          <a:bodyPr wrap="none" rtlCol="0">
            <a:spAutoFit/>
          </a:bodyPr>
          <a:lstStyle/>
          <a:p>
            <a:r>
              <a:rPr lang="en-US" altLang="zh-CN" sz="1000" dirty="0" smtClean="0">
                <a:latin typeface="+mn-lt"/>
              </a:rPr>
              <a:t>S-TMSI</a:t>
            </a:r>
            <a:endParaRPr lang="zh-CN" altLang="en-US" sz="1000" dirty="0" err="1" smtClean="0">
              <a:latin typeface="+mn-lt"/>
            </a:endParaRPr>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LTE</a:t>
            </a:r>
            <a:r>
              <a:rPr lang="zh-CN" altLang="en-US" dirty="0" smtClean="0"/>
              <a:t>切换流程</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基于</a:t>
            </a:r>
            <a:r>
              <a:rPr lang="en-US" altLang="zh-CN" dirty="0" smtClean="0"/>
              <a:t>X2</a:t>
            </a:r>
            <a:r>
              <a:rPr lang="zh-CN" altLang="en-US" dirty="0" smtClean="0"/>
              <a:t>接口的切换</a:t>
            </a:r>
            <a:endParaRPr lang="zh-CN" altLang="en-US" dirty="0"/>
          </a:p>
        </p:txBody>
      </p:sp>
      <p:sp>
        <p:nvSpPr>
          <p:cNvPr id="27" name="矩形标注 26"/>
          <p:cNvSpPr/>
          <p:nvPr/>
        </p:nvSpPr>
        <p:spPr>
          <a:xfrm>
            <a:off x="7879404" y="1536970"/>
            <a:ext cx="914400" cy="612648"/>
          </a:xfrm>
          <a:prstGeom prst="wedgeRectCallout">
            <a:avLst>
              <a:gd name="adj1" fmla="val -153457"/>
              <a:gd name="adj2" fmla="val -76168"/>
            </a:avLst>
          </a:prstGeom>
          <a:no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35" name="TextBox 34"/>
          <p:cNvSpPr txBox="1"/>
          <p:nvPr/>
        </p:nvSpPr>
        <p:spPr>
          <a:xfrm>
            <a:off x="1825284" y="599872"/>
            <a:ext cx="7152533" cy="461665"/>
          </a:xfrm>
          <a:prstGeom prst="rect">
            <a:avLst/>
          </a:prstGeom>
          <a:noFill/>
        </p:spPr>
        <p:txBody>
          <a:bodyPr wrap="square" rtlCol="0">
            <a:spAutoFit/>
          </a:bodyPr>
          <a:lstStyle/>
          <a:p>
            <a:endParaRPr lang="zh-CN" altLang="en-US" sz="800" dirty="0" smtClean="0"/>
          </a:p>
          <a:p>
            <a:endParaRPr lang="zh-CN" altLang="en-US" sz="800" dirty="0" smtClean="0"/>
          </a:p>
          <a:p>
            <a:endParaRPr lang="en-US" altLang="zh-CN" sz="800" dirty="0" smtClean="0"/>
          </a:p>
        </p:txBody>
      </p:sp>
      <p:pic>
        <p:nvPicPr>
          <p:cNvPr id="11270" name="Picture 6"/>
          <p:cNvPicPr>
            <a:picLocks noChangeAspect="1" noChangeArrowheads="1"/>
          </p:cNvPicPr>
          <p:nvPr/>
        </p:nvPicPr>
        <p:blipFill>
          <a:blip r:embed="rId3"/>
          <a:srcRect/>
          <a:stretch>
            <a:fillRect/>
          </a:stretch>
        </p:blipFill>
        <p:spPr bwMode="auto">
          <a:xfrm>
            <a:off x="731520" y="781222"/>
            <a:ext cx="6860506" cy="4213687"/>
          </a:xfrm>
          <a:prstGeom prst="rect">
            <a:avLst/>
          </a:prstGeom>
          <a:noFill/>
          <a:ln w="9525">
            <a:noFill/>
            <a:miter lim="800000"/>
            <a:headEnd/>
            <a:tailEnd/>
          </a:ln>
          <a:effectLst/>
        </p:spPr>
      </p:pic>
      <p:sp>
        <p:nvSpPr>
          <p:cNvPr id="15" name="椭圆形标注 14"/>
          <p:cNvSpPr/>
          <p:nvPr/>
        </p:nvSpPr>
        <p:spPr>
          <a:xfrm>
            <a:off x="0" y="3240405"/>
            <a:ext cx="1148715" cy="674370"/>
          </a:xfrm>
          <a:prstGeom prst="wedgeEllipseCallout">
            <a:avLst>
              <a:gd name="adj1" fmla="val 76680"/>
              <a:gd name="adj2" fmla="val -27722"/>
            </a:avLst>
          </a:prstGeom>
          <a:noFill/>
          <a:ln>
            <a:solidFill>
              <a:srgbClr val="124192"/>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r>
              <a:rPr lang="zh-CN" altLang="en-US" sz="800" dirty="0" smtClean="0">
                <a:solidFill>
                  <a:srgbClr val="124192"/>
                </a:solidFill>
              </a:rPr>
              <a:t>目标小区的</a:t>
            </a:r>
            <a:r>
              <a:rPr lang="en-US" altLang="zh-CN" sz="800" dirty="0" smtClean="0">
                <a:solidFill>
                  <a:srgbClr val="124192"/>
                </a:solidFill>
              </a:rPr>
              <a:t>C-RNTI</a:t>
            </a:r>
            <a:r>
              <a:rPr lang="zh-CN" altLang="en-US" sz="800" dirty="0" smtClean="0">
                <a:solidFill>
                  <a:srgbClr val="124192"/>
                </a:solidFill>
              </a:rPr>
              <a:t>，</a:t>
            </a:r>
            <a:endParaRPr lang="en-US" altLang="zh-CN" sz="800" dirty="0" smtClean="0">
              <a:solidFill>
                <a:srgbClr val="124192"/>
              </a:solidFill>
            </a:endParaRPr>
          </a:p>
          <a:p>
            <a:pPr algn="ctr" fontAlgn="auto">
              <a:spcBef>
                <a:spcPts val="0"/>
              </a:spcBef>
              <a:spcAft>
                <a:spcPts val="0"/>
              </a:spcAft>
            </a:pPr>
            <a:r>
              <a:rPr lang="en-US" altLang="zh-CN" sz="800" dirty="0" smtClean="0">
                <a:solidFill>
                  <a:srgbClr val="124192"/>
                </a:solidFill>
              </a:rPr>
              <a:t>PCI</a:t>
            </a:r>
            <a:r>
              <a:rPr lang="zh-CN" altLang="en-US" sz="800" dirty="0" smtClean="0">
                <a:solidFill>
                  <a:srgbClr val="124192"/>
                </a:solidFill>
              </a:rPr>
              <a:t>，</a:t>
            </a:r>
            <a:r>
              <a:rPr lang="en-US" altLang="zh-CN" sz="800" dirty="0" smtClean="0">
                <a:solidFill>
                  <a:srgbClr val="124192"/>
                </a:solidFill>
              </a:rPr>
              <a:t>PRACH</a:t>
            </a:r>
            <a:r>
              <a:rPr lang="zh-CN" altLang="en-US" sz="800" dirty="0" smtClean="0">
                <a:solidFill>
                  <a:srgbClr val="124192"/>
                </a:solidFill>
              </a:rPr>
              <a:t>参数等</a:t>
            </a:r>
          </a:p>
        </p:txBody>
      </p:sp>
      <p:sp>
        <p:nvSpPr>
          <p:cNvPr id="16" name="TextBox 15"/>
          <p:cNvSpPr txBox="1"/>
          <p:nvPr/>
        </p:nvSpPr>
        <p:spPr>
          <a:xfrm>
            <a:off x="2503170" y="3663315"/>
            <a:ext cx="1005403" cy="215444"/>
          </a:xfrm>
          <a:prstGeom prst="rect">
            <a:avLst/>
          </a:prstGeom>
          <a:noFill/>
        </p:spPr>
        <p:txBody>
          <a:bodyPr wrap="none" rtlCol="0">
            <a:spAutoFit/>
          </a:bodyPr>
          <a:lstStyle/>
          <a:p>
            <a:r>
              <a:rPr lang="zh-CN" altLang="en-US" sz="800" dirty="0" smtClean="0">
                <a:latin typeface="+mn-lt"/>
              </a:rPr>
              <a:t>非竞争性随机接入</a:t>
            </a:r>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t>参考资料</a:t>
            </a:r>
            <a:endParaRPr lang="en-US" dirty="0"/>
          </a:p>
        </p:txBody>
      </p:sp>
      <p:sp>
        <p:nvSpPr>
          <p:cNvPr id="5" name="Footer Placeholder 4"/>
          <p:cNvSpPr>
            <a:spLocks noGrp="1"/>
          </p:cNvSpPr>
          <p:nvPr>
            <p:ph type="ftr" sz="quarter" idx="14"/>
          </p:nvPr>
        </p:nvSpPr>
        <p:spPr/>
        <p:txBody>
          <a:bodyPr/>
          <a:lstStyle/>
          <a:p>
            <a:pPr algn="l"/>
            <a:r>
              <a:rPr lang="en-US" noProof="0">
                <a:solidFill>
                  <a:schemeClr val="bg2"/>
                </a:solidFill>
                <a:cs typeface="Arial" charset="0"/>
              </a:rPr>
              <a:t>&lt;Change information classification in footer&gt;</a:t>
            </a:r>
            <a:endParaRPr lang="en-US" noProof="0" dirty="0">
              <a:solidFill>
                <a:schemeClr val="bg2"/>
              </a:solidFill>
              <a:cs typeface="Arial" charset="0"/>
            </a:endParaRPr>
          </a:p>
        </p:txBody>
      </p:sp>
      <p:sp>
        <p:nvSpPr>
          <p:cNvPr id="8" name="矩形 7"/>
          <p:cNvSpPr/>
          <p:nvPr/>
        </p:nvSpPr>
        <p:spPr>
          <a:xfrm>
            <a:off x="431800" y="654735"/>
            <a:ext cx="7829550" cy="4770537"/>
          </a:xfrm>
          <a:prstGeom prst="rect">
            <a:avLst/>
          </a:prstGeom>
        </p:spPr>
        <p:txBody>
          <a:bodyPr wrap="square">
            <a:spAutoFit/>
          </a:bodyPr>
          <a:lstStyle/>
          <a:p>
            <a:r>
              <a:rPr lang="zh-CN" altLang="en-US" sz="1000" dirty="0" smtClean="0"/>
              <a:t>毋庸置疑，</a:t>
            </a:r>
            <a:r>
              <a:rPr lang="en-US" altLang="zh-CN" sz="1000" dirty="0" smtClean="0"/>
              <a:t>3GPP</a:t>
            </a:r>
            <a:r>
              <a:rPr lang="zh-CN" altLang="en-US" sz="1000" dirty="0" smtClean="0"/>
              <a:t>协议是最权威的素材  </a:t>
            </a:r>
            <a:endParaRPr lang="en-US" altLang="zh-CN" sz="1000" dirty="0" smtClean="0"/>
          </a:p>
          <a:p>
            <a:r>
              <a:rPr lang="en-US" altLang="zh-CN" sz="1000" dirty="0" smtClean="0">
                <a:hlinkClick r:id="rId2"/>
              </a:rPr>
              <a:t>https://www.3gpp.org/specifications</a:t>
            </a:r>
            <a:endParaRPr lang="en-US" sz="700" dirty="0" smtClean="0"/>
          </a:p>
          <a:p>
            <a:r>
              <a:rPr lang="en-US" sz="700" dirty="0" smtClean="0"/>
              <a:t>…</a:t>
            </a:r>
          </a:p>
          <a:p>
            <a:r>
              <a:rPr lang="en-US" sz="700" dirty="0" smtClean="0"/>
              <a:t>TS </a:t>
            </a:r>
            <a:r>
              <a:rPr lang="en-US" sz="700" dirty="0" smtClean="0">
                <a:hlinkClick r:id="rId3"/>
              </a:rPr>
              <a:t>36.211</a:t>
            </a:r>
            <a:r>
              <a:rPr lang="en-US" sz="700" dirty="0" smtClean="0"/>
              <a:t> Evolved Universal Terrestrial Radio Access (E-UTRA); Physical channels and modulation   </a:t>
            </a:r>
          </a:p>
          <a:p>
            <a:r>
              <a:rPr lang="en-US" sz="700" dirty="0" smtClean="0"/>
              <a:t>TS </a:t>
            </a:r>
            <a:r>
              <a:rPr lang="en-US" sz="700" dirty="0" smtClean="0">
                <a:hlinkClick r:id="rId4"/>
              </a:rPr>
              <a:t>36.212</a:t>
            </a:r>
            <a:r>
              <a:rPr lang="en-US" sz="700" dirty="0" smtClean="0"/>
              <a:t> Evolved Universal Terrestrial Radio Access (E-UTRA); Multiplexing and channel coding   </a:t>
            </a:r>
          </a:p>
          <a:p>
            <a:r>
              <a:rPr lang="en-US" sz="700" dirty="0" smtClean="0"/>
              <a:t>TS </a:t>
            </a:r>
            <a:r>
              <a:rPr lang="en-US" sz="700" dirty="0" smtClean="0">
                <a:hlinkClick r:id="rId5"/>
              </a:rPr>
              <a:t>36.213</a:t>
            </a:r>
            <a:r>
              <a:rPr lang="en-US" sz="700" dirty="0" smtClean="0"/>
              <a:t> Evolved Universal Terrestrial Radio Access (E-UTRA); Physical layer procedures</a:t>
            </a:r>
          </a:p>
          <a:p>
            <a:r>
              <a:rPr lang="en-US" sz="700" dirty="0" smtClean="0"/>
              <a:t>…</a:t>
            </a:r>
          </a:p>
          <a:p>
            <a:r>
              <a:rPr lang="en-US" sz="700" dirty="0" smtClean="0"/>
              <a:t>TS </a:t>
            </a:r>
            <a:r>
              <a:rPr lang="en-US" sz="700" dirty="0" smtClean="0">
                <a:hlinkClick r:id="rId6"/>
              </a:rPr>
              <a:t>36.300</a:t>
            </a:r>
            <a:r>
              <a:rPr lang="en-US" sz="700" dirty="0" smtClean="0"/>
              <a:t> Evolved Universal Terrestrial Radio Access (E-UTRA) and Evolved Universal Terrestrial Radio Access Network (E-UTRAN); Overall description; Stage 2</a:t>
            </a:r>
          </a:p>
          <a:p>
            <a:r>
              <a:rPr lang="en-US" sz="700" dirty="0" smtClean="0"/>
              <a:t>TS </a:t>
            </a:r>
            <a:r>
              <a:rPr lang="en-US" sz="700" dirty="0" smtClean="0">
                <a:hlinkClick r:id="rId7"/>
              </a:rPr>
              <a:t>36.321</a:t>
            </a:r>
            <a:r>
              <a:rPr lang="en-US" sz="700" dirty="0" smtClean="0"/>
              <a:t> Evolved Universal Terrestrial Radio Access (E-UTRA); Medium Access Control (MAC) protocol specification </a:t>
            </a:r>
            <a:r>
              <a:rPr lang="en-US" sz="700" b="1" dirty="0" smtClean="0"/>
              <a:t> </a:t>
            </a:r>
            <a:r>
              <a:rPr lang="en-US" sz="700" dirty="0" smtClean="0"/>
              <a:t> </a:t>
            </a:r>
          </a:p>
          <a:p>
            <a:r>
              <a:rPr lang="en-US" sz="700" dirty="0" smtClean="0"/>
              <a:t>TS </a:t>
            </a:r>
            <a:r>
              <a:rPr lang="en-US" sz="700" dirty="0" smtClean="0">
                <a:hlinkClick r:id="rId8"/>
              </a:rPr>
              <a:t>36.322</a:t>
            </a:r>
            <a:r>
              <a:rPr lang="en-US" sz="700" dirty="0" smtClean="0"/>
              <a:t> Evolved Universal Terrestrial Radio Access (E-UTRA); Radio Link Control (RLC) protocol specification </a:t>
            </a:r>
            <a:r>
              <a:rPr lang="en-US" sz="700" b="1" dirty="0" smtClean="0"/>
              <a:t> </a:t>
            </a:r>
            <a:r>
              <a:rPr lang="en-US" sz="700" dirty="0" smtClean="0"/>
              <a:t> </a:t>
            </a:r>
          </a:p>
          <a:p>
            <a:r>
              <a:rPr lang="en-US" sz="700" dirty="0" smtClean="0"/>
              <a:t>TS </a:t>
            </a:r>
            <a:r>
              <a:rPr lang="en-US" sz="700" dirty="0" smtClean="0">
                <a:hlinkClick r:id="rId9"/>
              </a:rPr>
              <a:t>36.323</a:t>
            </a:r>
            <a:r>
              <a:rPr lang="en-US" sz="700" dirty="0" smtClean="0"/>
              <a:t> Evolved Universal Terrestrial Radio Access (E-UTRA); Packet Data Convergence Protocol (PDCP) specification </a:t>
            </a:r>
            <a:r>
              <a:rPr lang="en-US" sz="700" b="1" dirty="0" smtClean="0"/>
              <a:t> </a:t>
            </a:r>
            <a:r>
              <a:rPr lang="en-US" sz="700" dirty="0" smtClean="0"/>
              <a:t> </a:t>
            </a:r>
          </a:p>
          <a:p>
            <a:r>
              <a:rPr lang="en-US" sz="700" dirty="0" smtClean="0"/>
              <a:t>TS </a:t>
            </a:r>
            <a:r>
              <a:rPr lang="en-US" sz="700" dirty="0" smtClean="0">
                <a:hlinkClick r:id="rId10"/>
              </a:rPr>
              <a:t>36.331</a:t>
            </a:r>
            <a:r>
              <a:rPr lang="en-US" sz="700" dirty="0" smtClean="0"/>
              <a:t> Evolved Universal Terrestrial Radio Access (E-UTRA); Radio Resource Control (RRC); Protocol specification</a:t>
            </a:r>
          </a:p>
          <a:p>
            <a:r>
              <a:rPr lang="en-US" altLang="zh-CN" sz="800" dirty="0" smtClean="0"/>
              <a:t>…</a:t>
            </a:r>
          </a:p>
          <a:p>
            <a:r>
              <a:rPr lang="en-US" sz="700" dirty="0" smtClean="0"/>
              <a:t>TS </a:t>
            </a:r>
            <a:r>
              <a:rPr lang="en-US" sz="700" dirty="0" smtClean="0">
                <a:hlinkClick r:id="rId11"/>
              </a:rPr>
              <a:t>36.413</a:t>
            </a:r>
            <a:r>
              <a:rPr lang="en-US" sz="700" dirty="0" smtClean="0"/>
              <a:t> Evolved Universal Terrestrial Radio Access Network (E-UTRAN); S1 Application Protocol (S1AP)</a:t>
            </a:r>
          </a:p>
          <a:p>
            <a:r>
              <a:rPr lang="en-US" sz="700" dirty="0" smtClean="0"/>
              <a:t>TS </a:t>
            </a:r>
            <a:r>
              <a:rPr lang="en-US" sz="700" dirty="0" smtClean="0">
                <a:hlinkClick r:id="rId12"/>
              </a:rPr>
              <a:t>36.423</a:t>
            </a:r>
            <a:r>
              <a:rPr lang="en-US" sz="700" dirty="0" smtClean="0"/>
              <a:t> Evolved Universal Terrestrial Radio Access Network (E-UTRAN); X2 Application Protocol (X2AP)</a:t>
            </a:r>
          </a:p>
          <a:p>
            <a:r>
              <a:rPr lang="en-US" altLang="zh-CN" sz="700" dirty="0" smtClean="0"/>
              <a:t>…</a:t>
            </a:r>
          </a:p>
          <a:p>
            <a:r>
              <a:rPr lang="en-US" sz="700" dirty="0" smtClean="0"/>
              <a:t>TS </a:t>
            </a:r>
            <a:r>
              <a:rPr lang="en-US" sz="700" dirty="0" smtClean="0">
                <a:hlinkClick r:id="rId13"/>
              </a:rPr>
              <a:t>24.301</a:t>
            </a:r>
            <a:r>
              <a:rPr lang="en-US" sz="700" dirty="0" smtClean="0"/>
              <a:t> Non-Access-Stratum (NAS) protocol for Evolved Packet System (EPS); Stage 3</a:t>
            </a:r>
            <a:endParaRPr lang="en-US" altLang="zh-CN" sz="700" dirty="0" smtClean="0"/>
          </a:p>
          <a:p>
            <a:endParaRPr lang="en-US" altLang="zh-CN" sz="1000" dirty="0" smtClean="0"/>
          </a:p>
          <a:p>
            <a:endParaRPr lang="en-US" altLang="zh-CN" sz="1000" dirty="0" smtClean="0"/>
          </a:p>
          <a:p>
            <a:r>
              <a:rPr lang="zh-CN" altLang="en-US" sz="1000" dirty="0" smtClean="0">
                <a:solidFill>
                  <a:srgbClr val="FF0000"/>
                </a:solidFill>
              </a:rPr>
              <a:t>但是，</a:t>
            </a:r>
            <a:r>
              <a:rPr lang="en-US" altLang="zh-CN" sz="1000" dirty="0" smtClean="0">
                <a:solidFill>
                  <a:srgbClr val="FF0000"/>
                </a:solidFill>
              </a:rPr>
              <a:t>3GPP</a:t>
            </a:r>
            <a:r>
              <a:rPr lang="zh-CN" altLang="en-US" sz="1000" dirty="0" smtClean="0">
                <a:solidFill>
                  <a:srgbClr val="FF0000"/>
                </a:solidFill>
              </a:rPr>
              <a:t>协议不是为学习准备的</a:t>
            </a:r>
            <a:r>
              <a:rPr lang="en-US" altLang="zh-CN" sz="1000" dirty="0" smtClean="0">
                <a:solidFill>
                  <a:srgbClr val="FF0000"/>
                </a:solidFill>
              </a:rPr>
              <a:t>…</a:t>
            </a:r>
          </a:p>
          <a:p>
            <a:r>
              <a:rPr lang="zh-CN" altLang="en-US" sz="1000" dirty="0" smtClean="0"/>
              <a:t>推荐一本中文书籍</a:t>
            </a:r>
            <a:r>
              <a:rPr lang="en-US" altLang="zh-CN" sz="1000" dirty="0" smtClean="0"/>
              <a:t>《LTE-UMTS</a:t>
            </a:r>
            <a:r>
              <a:rPr lang="zh-CN" altLang="en-US" sz="1000" dirty="0" smtClean="0"/>
              <a:t>长期演进理论与实践</a:t>
            </a:r>
            <a:r>
              <a:rPr lang="en-US" altLang="zh-CN" sz="1000" dirty="0" smtClean="0"/>
              <a:t>》</a:t>
            </a:r>
            <a:r>
              <a:rPr lang="zh-CN" altLang="en-US" sz="1000" dirty="0" smtClean="0"/>
              <a:t>，翻译得还算不错，各个方面都有涉及。</a:t>
            </a:r>
            <a:endParaRPr lang="en-US" altLang="zh-CN" sz="1000" dirty="0" smtClean="0"/>
          </a:p>
          <a:p>
            <a:r>
              <a:rPr lang="zh-CN" altLang="en-US" sz="1000" dirty="0" smtClean="0"/>
              <a:t>推荐一本中文书籍</a:t>
            </a:r>
            <a:r>
              <a:rPr lang="en-US" altLang="zh-CN" sz="1000" dirty="0" smtClean="0"/>
              <a:t>《</a:t>
            </a:r>
            <a:r>
              <a:rPr lang="zh-CN" altLang="en-US" sz="1000" dirty="0" smtClean="0"/>
              <a:t>深入浅出深入浅出</a:t>
            </a:r>
            <a:r>
              <a:rPr lang="en-US" altLang="zh-CN" sz="1000" dirty="0" smtClean="0"/>
              <a:t>4</a:t>
            </a:r>
            <a:r>
              <a:rPr lang="en-US" sz="1000" dirty="0" smtClean="0"/>
              <a:t>G</a:t>
            </a:r>
            <a:r>
              <a:rPr lang="zh-CN" altLang="en-US" sz="1000" dirty="0" smtClean="0"/>
              <a:t>网络</a:t>
            </a:r>
            <a:r>
              <a:rPr lang="en-US" altLang="zh-CN" sz="1000" dirty="0" smtClean="0"/>
              <a:t>-</a:t>
            </a:r>
            <a:r>
              <a:rPr lang="en-US" sz="1000" dirty="0" smtClean="0"/>
              <a:t>LTE/EPC</a:t>
            </a:r>
            <a:r>
              <a:rPr lang="en-US" altLang="zh-CN" sz="1000" dirty="0" smtClean="0"/>
              <a:t>》</a:t>
            </a:r>
            <a:r>
              <a:rPr lang="zh-CN" altLang="en-US" sz="1000" dirty="0" smtClean="0"/>
              <a:t>，主要讲</a:t>
            </a:r>
            <a:r>
              <a:rPr lang="en-US" altLang="zh-CN" sz="1000" dirty="0" smtClean="0"/>
              <a:t>EPC</a:t>
            </a:r>
            <a:r>
              <a:rPr lang="zh-CN" altLang="en-US" sz="1000" dirty="0" smtClean="0"/>
              <a:t>，讲解比较通俗。</a:t>
            </a:r>
            <a:endParaRPr lang="en-US" altLang="zh-CN" sz="1000" dirty="0" smtClean="0"/>
          </a:p>
          <a:p>
            <a:r>
              <a:rPr lang="zh-CN" altLang="en-US" sz="1000" dirty="0" smtClean="0"/>
              <a:t>推荐一个博客网站  </a:t>
            </a:r>
            <a:r>
              <a:rPr lang="en-US" altLang="zh-CN" sz="1000" dirty="0" smtClean="0">
                <a:hlinkClick r:id="rId14"/>
              </a:rPr>
              <a:t>http://www.sharetechnote.com/</a:t>
            </a:r>
            <a:r>
              <a:rPr lang="zh-CN" altLang="en-US" sz="1000" dirty="0" smtClean="0"/>
              <a:t>， 虽然是英文的，但是语言非常简洁明了，口语化，有大量的图。每一章节的篇幅也比较短。所以读起来非常快，可以让你在很短时间内对</a:t>
            </a:r>
            <a:r>
              <a:rPr lang="en-US" altLang="zh-CN" sz="1000" dirty="0" smtClean="0"/>
              <a:t>LTE</a:t>
            </a:r>
            <a:r>
              <a:rPr lang="zh-CN" altLang="en-US" sz="1000" dirty="0" smtClean="0"/>
              <a:t>系统的某个部分有一个初步的印象。</a:t>
            </a:r>
            <a:endParaRPr lang="en-US" altLang="zh-CN" sz="1000" dirty="0" smtClean="0"/>
          </a:p>
          <a:p>
            <a:endParaRPr lang="en-US" altLang="zh-CN" sz="1000" dirty="0" smtClean="0"/>
          </a:p>
          <a:p>
            <a:r>
              <a:rPr lang="en-US" altLang="zh-CN" sz="1000" dirty="0" smtClean="0">
                <a:hlinkClick r:id="rId15"/>
              </a:rPr>
              <a:t>http://blog.sina.com.cn/s/articlelist_1954118857_1_2.html</a:t>
            </a:r>
            <a:r>
              <a:rPr lang="zh-CN" altLang="en-US" sz="1000" dirty="0" smtClean="0"/>
              <a:t> 小伙子博客写的可以</a:t>
            </a:r>
            <a:endParaRPr lang="en-US" altLang="zh-CN" sz="1000" dirty="0" smtClean="0"/>
          </a:p>
          <a:p>
            <a:r>
              <a:rPr lang="en-US" altLang="zh-CN" sz="1000" dirty="0" smtClean="0">
                <a:hlinkClick r:id="rId16"/>
              </a:rPr>
              <a:t>https://wenku.baidu.com/view/ecc68779f78a6529647d53b5.html</a:t>
            </a:r>
            <a:r>
              <a:rPr lang="zh-CN" altLang="en-US" sz="1000" dirty="0" smtClean="0"/>
              <a:t> 这个</a:t>
            </a:r>
            <a:r>
              <a:rPr lang="en-US" altLang="zh-CN" sz="1000" dirty="0" smtClean="0"/>
              <a:t>PPT</a:t>
            </a:r>
            <a:r>
              <a:rPr lang="zh-CN" altLang="en-US" sz="1000" dirty="0" smtClean="0"/>
              <a:t>做的可以阿</a:t>
            </a:r>
            <a:endParaRPr lang="en-US" altLang="zh-CN" sz="1000" dirty="0" smtClean="0"/>
          </a:p>
          <a:p>
            <a:r>
              <a:rPr lang="en-US" altLang="zh-CN" sz="1000" dirty="0" smtClean="0">
                <a:hlinkClick r:id="rId17"/>
              </a:rPr>
              <a:t>https://wenku.baidu.com/view/3e0976365e0e7cd184254b35eefdc8d376ee1468.html</a:t>
            </a:r>
            <a:endParaRPr lang="en-US" altLang="zh-CN" sz="1000" dirty="0" smtClean="0"/>
          </a:p>
          <a:p>
            <a:endParaRPr lang="en-US" altLang="zh-CN" sz="1000" dirty="0" smtClean="0"/>
          </a:p>
          <a:p>
            <a:endParaRPr lang="en-US" altLang="zh-CN" sz="1000" dirty="0" smtClean="0"/>
          </a:p>
          <a:p>
            <a:r>
              <a:rPr lang="zh-CN" altLang="en-US" sz="1000" dirty="0" smtClean="0"/>
              <a:t>准备到第</a:t>
            </a:r>
            <a:r>
              <a:rPr lang="en-US" altLang="zh-CN" sz="1000" dirty="0" smtClean="0"/>
              <a:t>8</a:t>
            </a:r>
            <a:r>
              <a:rPr lang="zh-CN" altLang="en-US" sz="1000" dirty="0" smtClean="0"/>
              <a:t>页了</a:t>
            </a:r>
            <a:endParaRPr lang="en-US" altLang="zh-CN" sz="1000" dirty="0" smtClean="0"/>
          </a:p>
          <a:p>
            <a:endParaRPr lang="en-US" altLang="zh-CN" sz="1000" dirty="0" smtClean="0"/>
          </a:p>
          <a:p>
            <a:endParaRPr lang="en-US" altLang="zh-CN" sz="1000" dirty="0" smtClean="0"/>
          </a:p>
          <a:p>
            <a:endParaRPr lang="zh-CN" altLang="en-US" sz="1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t>附</a:t>
            </a:r>
            <a:r>
              <a:rPr lang="en-US" altLang="zh-CN" dirty="0" smtClean="0"/>
              <a:t>: LTE</a:t>
            </a:r>
            <a:r>
              <a:rPr lang="zh-CN" altLang="en-US" dirty="0" smtClean="0"/>
              <a:t>和</a:t>
            </a:r>
            <a:r>
              <a:rPr lang="en-US" altLang="zh-CN" dirty="0" smtClean="0"/>
              <a:t>WCDMA</a:t>
            </a:r>
            <a:r>
              <a:rPr lang="zh-CN" altLang="en-US" dirty="0" smtClean="0"/>
              <a:t>对比 </a:t>
            </a: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a:solidFill>
                  <a:schemeClr val="bg2"/>
                </a:solidFill>
                <a:cs typeface="Arial" charset="0"/>
              </a:rPr>
              <a:t>&lt;Change information classification in footer&gt;</a:t>
            </a:r>
            <a:endParaRPr lang="en-US" noProof="0" dirty="0">
              <a:solidFill>
                <a:schemeClr val="bg2"/>
              </a:solidFill>
              <a:cs typeface="Arial" charset="0"/>
            </a:endParaRPr>
          </a:p>
        </p:txBody>
      </p:sp>
      <p:sp>
        <p:nvSpPr>
          <p:cNvPr id="8" name="矩形 7"/>
          <p:cNvSpPr/>
          <p:nvPr/>
        </p:nvSpPr>
        <p:spPr>
          <a:xfrm>
            <a:off x="431800" y="654735"/>
            <a:ext cx="7829550" cy="2246769"/>
          </a:xfrm>
          <a:prstGeom prst="rect">
            <a:avLst/>
          </a:prstGeom>
        </p:spPr>
        <p:txBody>
          <a:bodyPr wrap="square">
            <a:spAutoFit/>
          </a:bodyPr>
          <a:lstStyle/>
          <a:p>
            <a:r>
              <a:rPr lang="en-US" altLang="zh-CN" sz="1000" dirty="0" smtClean="0"/>
              <a:t>(</a:t>
            </a:r>
            <a:r>
              <a:rPr lang="zh-CN" altLang="en-US" sz="1000" dirty="0" smtClean="0"/>
              <a:t>个人体会，仅供参考</a:t>
            </a:r>
            <a:r>
              <a:rPr lang="en-US" altLang="zh-CN" sz="1000" dirty="0" smtClean="0"/>
              <a:t>)</a:t>
            </a:r>
          </a:p>
          <a:p>
            <a:endParaRPr lang="en-US" altLang="zh-CN" sz="1000" dirty="0" smtClean="0"/>
          </a:p>
          <a:p>
            <a:endParaRPr lang="en-US" altLang="zh-CN" sz="1000" dirty="0" smtClean="0"/>
          </a:p>
          <a:p>
            <a:pPr>
              <a:buFontTx/>
              <a:buChar char="•"/>
            </a:pPr>
            <a:r>
              <a:rPr lang="en-US" altLang="zh-CN" sz="1000" dirty="0" smtClean="0">
                <a:latin typeface="+mn-ea"/>
                <a:ea typeface="+mn-ea"/>
              </a:rPr>
              <a:t>1.</a:t>
            </a:r>
            <a:r>
              <a:rPr lang="zh-CN" altLang="en-US" sz="1000" dirty="0" smtClean="0">
                <a:latin typeface="+mn-ea"/>
                <a:ea typeface="+mn-ea"/>
              </a:rPr>
              <a:t>从核心侧网络架构来说，</a:t>
            </a:r>
            <a:r>
              <a:rPr lang="en-US" altLang="zh-CN" sz="1000" dirty="0" smtClean="0">
                <a:latin typeface="+mn-ea"/>
                <a:ea typeface="+mn-ea"/>
              </a:rPr>
              <a:t>WCDMA</a:t>
            </a:r>
            <a:r>
              <a:rPr lang="zh-CN" altLang="en-US" sz="1000" dirty="0" smtClean="0">
                <a:latin typeface="+mn-ea"/>
                <a:ea typeface="+mn-ea"/>
              </a:rPr>
              <a:t>有</a:t>
            </a:r>
            <a:r>
              <a:rPr lang="en-US" altLang="zh-CN" sz="1000" dirty="0" smtClean="0">
                <a:latin typeface="+mn-ea"/>
                <a:ea typeface="+mn-ea"/>
              </a:rPr>
              <a:t>CS</a:t>
            </a:r>
            <a:r>
              <a:rPr lang="zh-CN" altLang="en-US" sz="1000" dirty="0" smtClean="0">
                <a:latin typeface="+mn-ea"/>
                <a:ea typeface="+mn-ea"/>
              </a:rPr>
              <a:t>域和</a:t>
            </a:r>
            <a:r>
              <a:rPr lang="en-US" altLang="zh-CN" sz="1000" dirty="0" smtClean="0">
                <a:latin typeface="+mn-ea"/>
                <a:ea typeface="+mn-ea"/>
              </a:rPr>
              <a:t>PS</a:t>
            </a:r>
            <a:r>
              <a:rPr lang="zh-CN" altLang="en-US" sz="1000" dirty="0" smtClean="0">
                <a:latin typeface="+mn-ea"/>
                <a:ea typeface="+mn-ea"/>
              </a:rPr>
              <a:t>域，</a:t>
            </a:r>
            <a:r>
              <a:rPr lang="en-US" altLang="zh-CN" sz="1000" dirty="0" smtClean="0">
                <a:latin typeface="+mn-ea"/>
                <a:ea typeface="+mn-ea"/>
              </a:rPr>
              <a:t>LTE</a:t>
            </a:r>
            <a:r>
              <a:rPr lang="zh-CN" altLang="en-US" sz="1000" dirty="0" smtClean="0">
                <a:latin typeface="+mn-ea"/>
                <a:ea typeface="+mn-ea"/>
              </a:rPr>
              <a:t>只有</a:t>
            </a:r>
            <a:r>
              <a:rPr lang="en-US" altLang="zh-CN" sz="1000" dirty="0" smtClean="0">
                <a:latin typeface="+mn-ea"/>
                <a:ea typeface="+mn-ea"/>
              </a:rPr>
              <a:t>PS</a:t>
            </a:r>
            <a:r>
              <a:rPr lang="zh-CN" altLang="en-US" sz="1000" dirty="0" smtClean="0">
                <a:latin typeface="+mn-ea"/>
                <a:ea typeface="+mn-ea"/>
              </a:rPr>
              <a:t>域</a:t>
            </a:r>
            <a:endParaRPr lang="en-US" altLang="zh-CN" sz="1000" dirty="0" smtClean="0">
              <a:latin typeface="+mn-ea"/>
              <a:ea typeface="+mn-ea"/>
            </a:endParaRPr>
          </a:p>
          <a:p>
            <a:pPr>
              <a:buFontTx/>
              <a:buChar char="•"/>
            </a:pPr>
            <a:r>
              <a:rPr lang="en-US" altLang="zh-CN" sz="1000" dirty="0" smtClean="0">
                <a:latin typeface="+mn-ea"/>
                <a:ea typeface="+mn-ea"/>
              </a:rPr>
              <a:t>2.</a:t>
            </a:r>
            <a:r>
              <a:rPr lang="zh-CN" altLang="en-US" sz="1000" dirty="0" smtClean="0">
                <a:latin typeface="+mn-ea"/>
                <a:ea typeface="+mn-ea"/>
              </a:rPr>
              <a:t>从无线侧网络架构来说，</a:t>
            </a:r>
            <a:r>
              <a:rPr lang="en-US" altLang="zh-CN" sz="1000" dirty="0" smtClean="0">
                <a:latin typeface="+mn-ea"/>
                <a:ea typeface="+mn-ea"/>
              </a:rPr>
              <a:t>LTE</a:t>
            </a:r>
            <a:r>
              <a:rPr lang="zh-CN" altLang="en-US" sz="1000" dirty="0" smtClean="0">
                <a:latin typeface="+mn-ea"/>
                <a:ea typeface="+mn-ea"/>
              </a:rPr>
              <a:t>相对</a:t>
            </a:r>
            <a:r>
              <a:rPr lang="en-US" altLang="zh-CN" sz="1000" dirty="0" smtClean="0">
                <a:latin typeface="+mn-ea"/>
                <a:ea typeface="+mn-ea"/>
              </a:rPr>
              <a:t>WCDMA</a:t>
            </a:r>
            <a:r>
              <a:rPr lang="zh-CN" altLang="en-US" sz="1000" dirty="0" smtClean="0">
                <a:latin typeface="+mn-ea"/>
                <a:ea typeface="+mn-ea"/>
              </a:rPr>
              <a:t>实现了扁平化，将</a:t>
            </a:r>
            <a:r>
              <a:rPr lang="en-US" altLang="zh-CN" sz="1000" dirty="0" smtClean="0">
                <a:latin typeface="+mn-ea"/>
                <a:ea typeface="+mn-ea"/>
              </a:rPr>
              <a:t>RNC</a:t>
            </a:r>
            <a:r>
              <a:rPr lang="zh-CN" altLang="en-US" sz="1000" dirty="0" smtClean="0">
                <a:latin typeface="+mn-ea"/>
                <a:ea typeface="+mn-ea"/>
              </a:rPr>
              <a:t>和</a:t>
            </a:r>
            <a:r>
              <a:rPr lang="en-US" altLang="zh-CN" sz="1000" dirty="0" smtClean="0">
                <a:latin typeface="+mn-ea"/>
                <a:ea typeface="+mn-ea"/>
              </a:rPr>
              <a:t>NODEB</a:t>
            </a:r>
            <a:r>
              <a:rPr lang="zh-CN" altLang="en-US" sz="1000" dirty="0" smtClean="0">
                <a:latin typeface="+mn-ea"/>
                <a:ea typeface="+mn-ea"/>
              </a:rPr>
              <a:t>合二为一，只有</a:t>
            </a:r>
            <a:r>
              <a:rPr lang="en-US" altLang="zh-CN" sz="1000" dirty="0" err="1" smtClean="0">
                <a:latin typeface="+mn-ea"/>
                <a:ea typeface="+mn-ea"/>
              </a:rPr>
              <a:t>eNB</a:t>
            </a:r>
            <a:endParaRPr lang="en-US" altLang="zh-CN" sz="1000" dirty="0" smtClean="0">
              <a:latin typeface="+mn-ea"/>
              <a:ea typeface="+mn-ea"/>
            </a:endParaRPr>
          </a:p>
          <a:p>
            <a:r>
              <a:rPr lang="zh-CN" altLang="en-US" sz="1000" dirty="0" smtClean="0">
                <a:latin typeface="+mn-ea"/>
                <a:ea typeface="+mn-ea"/>
              </a:rPr>
              <a:t>    </a:t>
            </a:r>
            <a:r>
              <a:rPr lang="en-US" altLang="zh-CN" sz="1000" dirty="0" smtClean="0">
                <a:latin typeface="+mn-ea"/>
                <a:ea typeface="+mn-ea"/>
              </a:rPr>
              <a:t>-</a:t>
            </a:r>
            <a:r>
              <a:rPr lang="zh-CN" altLang="en-US" sz="1000" dirty="0" smtClean="0">
                <a:latin typeface="+mn-ea"/>
                <a:ea typeface="+mn-ea"/>
              </a:rPr>
              <a:t> 导致</a:t>
            </a:r>
            <a:r>
              <a:rPr lang="en-US" altLang="zh-CN" sz="1000" dirty="0" smtClean="0">
                <a:latin typeface="+mn-ea"/>
                <a:ea typeface="+mn-ea"/>
              </a:rPr>
              <a:t>LTE</a:t>
            </a:r>
            <a:r>
              <a:rPr lang="zh-CN" altLang="en-US" sz="1000" dirty="0" smtClean="0">
                <a:latin typeface="+mn-ea"/>
                <a:ea typeface="+mn-ea"/>
              </a:rPr>
              <a:t>只有硬切换，而</a:t>
            </a:r>
            <a:r>
              <a:rPr lang="en-US" altLang="zh-CN" sz="1000" dirty="0" smtClean="0">
                <a:latin typeface="+mn-ea"/>
                <a:ea typeface="+mn-ea"/>
              </a:rPr>
              <a:t>WCDMA</a:t>
            </a:r>
            <a:r>
              <a:rPr lang="zh-CN" altLang="en-US" sz="1000" dirty="0" smtClean="0">
                <a:latin typeface="+mn-ea"/>
                <a:ea typeface="+mn-ea"/>
              </a:rPr>
              <a:t>有硬切换，软切换，更软切换等多种方式</a:t>
            </a:r>
            <a:endParaRPr lang="en-US" altLang="zh-CN" sz="1000" dirty="0" smtClean="0">
              <a:latin typeface="+mn-ea"/>
              <a:ea typeface="+mn-ea"/>
            </a:endParaRPr>
          </a:p>
          <a:p>
            <a:r>
              <a:rPr lang="zh-CN" altLang="en-US" sz="1000" dirty="0" smtClean="0">
                <a:latin typeface="+mn-ea"/>
                <a:ea typeface="+mn-ea"/>
              </a:rPr>
              <a:t>    </a:t>
            </a:r>
            <a:r>
              <a:rPr lang="en-US" altLang="zh-CN" sz="1000" dirty="0" smtClean="0">
                <a:latin typeface="+mn-ea"/>
                <a:ea typeface="+mn-ea"/>
              </a:rPr>
              <a:t>-</a:t>
            </a:r>
            <a:r>
              <a:rPr lang="zh-CN" altLang="en-US" sz="1000" dirty="0" smtClean="0">
                <a:latin typeface="+mn-ea"/>
                <a:ea typeface="+mn-ea"/>
              </a:rPr>
              <a:t> 导致</a:t>
            </a:r>
            <a:r>
              <a:rPr lang="en-US" altLang="zh-CN" sz="1000" dirty="0" smtClean="0">
                <a:latin typeface="+mn-ea"/>
                <a:ea typeface="+mn-ea"/>
              </a:rPr>
              <a:t>LTE</a:t>
            </a:r>
            <a:r>
              <a:rPr lang="zh-CN" altLang="en-US" sz="1000" dirty="0" smtClean="0">
                <a:latin typeface="+mn-ea"/>
                <a:ea typeface="+mn-ea"/>
              </a:rPr>
              <a:t>分布式</a:t>
            </a:r>
            <a:r>
              <a:rPr lang="en-US" altLang="zh-CN" sz="1000" dirty="0" smtClean="0">
                <a:latin typeface="+mn-ea"/>
                <a:ea typeface="+mn-ea"/>
              </a:rPr>
              <a:t>RRM</a:t>
            </a:r>
            <a:r>
              <a:rPr lang="zh-CN" altLang="en-US" sz="1000" dirty="0" smtClean="0">
                <a:latin typeface="+mn-ea"/>
                <a:ea typeface="+mn-ea"/>
              </a:rPr>
              <a:t>管理，而</a:t>
            </a:r>
            <a:r>
              <a:rPr lang="en-US" altLang="zh-CN" sz="1000" dirty="0" smtClean="0">
                <a:latin typeface="+mn-ea"/>
                <a:ea typeface="+mn-ea"/>
              </a:rPr>
              <a:t>WCDMA</a:t>
            </a:r>
            <a:r>
              <a:rPr lang="zh-CN" altLang="en-US" sz="1000" dirty="0" smtClean="0">
                <a:latin typeface="+mn-ea"/>
                <a:ea typeface="+mn-ea"/>
              </a:rPr>
              <a:t>是</a:t>
            </a:r>
            <a:r>
              <a:rPr lang="en-US" altLang="zh-CN" sz="1000" dirty="0" smtClean="0">
                <a:latin typeface="+mn-ea"/>
                <a:ea typeface="+mn-ea"/>
              </a:rPr>
              <a:t>RNC</a:t>
            </a:r>
            <a:r>
              <a:rPr lang="zh-CN" altLang="en-US" sz="1000" dirty="0" smtClean="0">
                <a:latin typeface="+mn-ea"/>
                <a:ea typeface="+mn-ea"/>
              </a:rPr>
              <a:t>集中式</a:t>
            </a:r>
            <a:r>
              <a:rPr lang="en-US" altLang="zh-CN" sz="1000" dirty="0" smtClean="0">
                <a:latin typeface="+mn-ea"/>
                <a:ea typeface="+mn-ea"/>
              </a:rPr>
              <a:t>RRM</a:t>
            </a:r>
            <a:r>
              <a:rPr lang="zh-CN" altLang="en-US" sz="1000" dirty="0" smtClean="0">
                <a:latin typeface="+mn-ea"/>
                <a:ea typeface="+mn-ea"/>
              </a:rPr>
              <a:t>管理</a:t>
            </a:r>
            <a:endParaRPr lang="en-US" altLang="zh-CN" sz="1000" dirty="0" smtClean="0">
              <a:latin typeface="+mn-ea"/>
              <a:ea typeface="+mn-ea"/>
            </a:endParaRPr>
          </a:p>
          <a:p>
            <a:pPr>
              <a:buFontTx/>
              <a:buChar char="•"/>
            </a:pPr>
            <a:r>
              <a:rPr lang="en-US" altLang="zh-CN" sz="1000" dirty="0" smtClean="0">
                <a:latin typeface="+mn-ea"/>
                <a:ea typeface="+mn-ea"/>
              </a:rPr>
              <a:t>3.</a:t>
            </a:r>
            <a:r>
              <a:rPr lang="zh-CN" altLang="en-US" sz="1000" dirty="0" smtClean="0">
                <a:latin typeface="+mn-ea"/>
                <a:ea typeface="+mn-ea"/>
              </a:rPr>
              <a:t>从接入技术来说，</a:t>
            </a:r>
            <a:r>
              <a:rPr lang="en-US" altLang="zh-CN" sz="1000" dirty="0" smtClean="0">
                <a:latin typeface="+mn-ea"/>
                <a:ea typeface="+mn-ea"/>
              </a:rPr>
              <a:t>LTE</a:t>
            </a:r>
            <a:r>
              <a:rPr lang="zh-CN" altLang="en-US" sz="1000" dirty="0" smtClean="0">
                <a:latin typeface="+mn-ea"/>
                <a:ea typeface="+mn-ea"/>
              </a:rPr>
              <a:t>使用了</a:t>
            </a:r>
            <a:r>
              <a:rPr lang="en-US" altLang="zh-CN" sz="1000" dirty="0" smtClean="0">
                <a:latin typeface="+mn-ea"/>
                <a:ea typeface="+mn-ea"/>
              </a:rPr>
              <a:t>OFDM</a:t>
            </a:r>
            <a:r>
              <a:rPr lang="zh-CN" altLang="en-US" sz="1000" dirty="0" smtClean="0">
                <a:latin typeface="+mn-ea"/>
                <a:ea typeface="+mn-ea"/>
              </a:rPr>
              <a:t>正交频分复用，而</a:t>
            </a:r>
            <a:r>
              <a:rPr lang="en-US" altLang="zh-CN" sz="1000" dirty="0" smtClean="0">
                <a:latin typeface="+mn-ea"/>
                <a:ea typeface="+mn-ea"/>
              </a:rPr>
              <a:t>WCMDA</a:t>
            </a:r>
            <a:r>
              <a:rPr lang="zh-CN" altLang="en-US" sz="1000" dirty="0" smtClean="0">
                <a:latin typeface="+mn-ea"/>
                <a:ea typeface="+mn-ea"/>
              </a:rPr>
              <a:t>则使用了</a:t>
            </a:r>
            <a:r>
              <a:rPr lang="en-US" altLang="zh-CN" sz="1000" dirty="0" smtClean="0">
                <a:latin typeface="+mn-ea"/>
                <a:ea typeface="+mn-ea"/>
              </a:rPr>
              <a:t>CDMA</a:t>
            </a:r>
            <a:r>
              <a:rPr lang="zh-CN" altLang="en-US" sz="1000" dirty="0" smtClean="0">
                <a:latin typeface="+mn-ea"/>
                <a:ea typeface="+mn-ea"/>
              </a:rPr>
              <a:t>码分多址</a:t>
            </a:r>
            <a:endParaRPr lang="en-US" altLang="zh-CN" sz="1000" dirty="0" smtClean="0">
              <a:latin typeface="+mn-ea"/>
              <a:ea typeface="+mn-ea"/>
            </a:endParaRPr>
          </a:p>
          <a:p>
            <a:r>
              <a:rPr lang="zh-CN" altLang="en-US" sz="1000" dirty="0" smtClean="0">
                <a:latin typeface="+mn-ea"/>
                <a:ea typeface="+mn-ea"/>
              </a:rPr>
              <a:t>     </a:t>
            </a:r>
            <a:r>
              <a:rPr lang="en-US" altLang="zh-CN" sz="1000" dirty="0" smtClean="0">
                <a:latin typeface="+mn-ea"/>
                <a:ea typeface="+mn-ea"/>
              </a:rPr>
              <a:t>-</a:t>
            </a:r>
            <a:r>
              <a:rPr lang="zh-CN" altLang="en-US" sz="1000" dirty="0" smtClean="0">
                <a:latin typeface="+mn-ea"/>
                <a:ea typeface="+mn-ea"/>
              </a:rPr>
              <a:t> 导致</a:t>
            </a:r>
            <a:r>
              <a:rPr lang="en-US" altLang="zh-CN" sz="1000" dirty="0" smtClean="0">
                <a:latin typeface="+mn-ea"/>
                <a:ea typeface="+mn-ea"/>
              </a:rPr>
              <a:t>LTE</a:t>
            </a:r>
            <a:r>
              <a:rPr lang="zh-CN" altLang="en-US" sz="1000" dirty="0" smtClean="0">
                <a:latin typeface="+mn-ea"/>
                <a:ea typeface="+mn-ea"/>
              </a:rPr>
              <a:t>对功率控制的要求不如</a:t>
            </a:r>
            <a:r>
              <a:rPr lang="en-US" altLang="zh-CN" sz="1000" dirty="0" smtClean="0">
                <a:latin typeface="+mn-ea"/>
                <a:ea typeface="+mn-ea"/>
              </a:rPr>
              <a:t>WCDMA</a:t>
            </a:r>
            <a:r>
              <a:rPr lang="zh-CN" altLang="en-US" sz="1000" dirty="0" smtClean="0">
                <a:latin typeface="+mn-ea"/>
                <a:ea typeface="+mn-ea"/>
              </a:rPr>
              <a:t>那么迫切 </a:t>
            </a:r>
            <a:r>
              <a:rPr lang="en-US" altLang="zh-CN" sz="1000" dirty="0" smtClean="0">
                <a:latin typeface="+mn-ea"/>
                <a:ea typeface="+mn-ea"/>
              </a:rPr>
              <a:t>(</a:t>
            </a:r>
            <a:r>
              <a:rPr lang="en-US" altLang="zh-CN" sz="1000" dirty="0" smtClean="0">
                <a:latin typeface="+mn-ea"/>
              </a:rPr>
              <a:t>WCDMA 1500</a:t>
            </a:r>
            <a:r>
              <a:rPr lang="zh-CN" altLang="en-US" sz="1000" dirty="0" smtClean="0">
                <a:latin typeface="+mn-ea"/>
              </a:rPr>
              <a:t>次</a:t>
            </a:r>
            <a:r>
              <a:rPr lang="en-US" altLang="zh-CN" sz="1000" dirty="0" smtClean="0">
                <a:latin typeface="+mn-ea"/>
              </a:rPr>
              <a:t>/s)</a:t>
            </a:r>
            <a:endParaRPr lang="en-US" altLang="zh-CN" sz="1000" dirty="0" smtClean="0">
              <a:latin typeface="+mn-ea"/>
              <a:ea typeface="+mn-ea"/>
            </a:endParaRPr>
          </a:p>
          <a:p>
            <a:pPr>
              <a:buFontTx/>
              <a:buChar char="•"/>
            </a:pPr>
            <a:r>
              <a:rPr lang="en-US" altLang="zh-CN" sz="1000" dirty="0" smtClean="0">
                <a:latin typeface="+mn-ea"/>
                <a:ea typeface="+mn-ea"/>
              </a:rPr>
              <a:t>4.</a:t>
            </a:r>
            <a:r>
              <a:rPr lang="zh-CN" altLang="en-US" sz="1000" dirty="0" smtClean="0">
                <a:latin typeface="+mn-ea"/>
                <a:ea typeface="+mn-ea"/>
              </a:rPr>
              <a:t>从协议分层结构来说，</a:t>
            </a:r>
            <a:r>
              <a:rPr lang="en-US" altLang="zh-CN" sz="1000" dirty="0" smtClean="0">
                <a:latin typeface="+mn-ea"/>
                <a:ea typeface="+mn-ea"/>
              </a:rPr>
              <a:t>LTE</a:t>
            </a:r>
            <a:r>
              <a:rPr lang="zh-CN" altLang="en-US" sz="1000" dirty="0" smtClean="0">
                <a:latin typeface="+mn-ea"/>
                <a:ea typeface="+mn-ea"/>
              </a:rPr>
              <a:t>的空中接口结构和</a:t>
            </a:r>
            <a:r>
              <a:rPr lang="en-US" altLang="zh-CN" sz="1000" dirty="0" smtClean="0">
                <a:latin typeface="+mn-ea"/>
                <a:ea typeface="+mn-ea"/>
              </a:rPr>
              <a:t>WCDMA</a:t>
            </a:r>
            <a:r>
              <a:rPr lang="zh-CN" altLang="en-US" sz="1000" dirty="0" smtClean="0">
                <a:latin typeface="+mn-ea"/>
                <a:ea typeface="+mn-ea"/>
              </a:rPr>
              <a:t>类似</a:t>
            </a:r>
            <a:r>
              <a:rPr lang="en-US" altLang="zh-CN" sz="1000" dirty="0" smtClean="0">
                <a:latin typeface="+mn-ea"/>
                <a:ea typeface="+mn-ea"/>
              </a:rPr>
              <a:t>(</a:t>
            </a:r>
            <a:r>
              <a:rPr lang="zh-CN" altLang="en-US" sz="1000" dirty="0" smtClean="0">
                <a:latin typeface="+mn-ea"/>
                <a:ea typeface="+mn-ea"/>
              </a:rPr>
              <a:t>也是分</a:t>
            </a:r>
            <a:r>
              <a:rPr lang="en-US" altLang="zh-CN" sz="1000" dirty="0" smtClean="0">
                <a:latin typeface="+mn-ea"/>
                <a:ea typeface="+mn-ea"/>
              </a:rPr>
              <a:t>RLC</a:t>
            </a:r>
            <a:r>
              <a:rPr lang="zh-CN" altLang="en-US" sz="1000" dirty="0" smtClean="0">
                <a:latin typeface="+mn-ea"/>
                <a:ea typeface="+mn-ea"/>
              </a:rPr>
              <a:t>，</a:t>
            </a:r>
            <a:r>
              <a:rPr lang="en-US" altLang="zh-CN" sz="1000" dirty="0" smtClean="0">
                <a:latin typeface="+mn-ea"/>
                <a:ea typeface="+mn-ea"/>
              </a:rPr>
              <a:t>MAC</a:t>
            </a:r>
            <a:r>
              <a:rPr lang="zh-CN" altLang="en-US" sz="1000" dirty="0" smtClean="0">
                <a:latin typeface="+mn-ea"/>
                <a:ea typeface="+mn-ea"/>
              </a:rPr>
              <a:t>，</a:t>
            </a:r>
            <a:r>
              <a:rPr lang="en-US" altLang="zh-CN" sz="1000" dirty="0" smtClean="0">
                <a:latin typeface="+mn-ea"/>
                <a:ea typeface="+mn-ea"/>
              </a:rPr>
              <a:t>PHY</a:t>
            </a:r>
            <a:r>
              <a:rPr lang="zh-CN" altLang="en-US" sz="1000" dirty="0" smtClean="0">
                <a:latin typeface="+mn-ea"/>
                <a:ea typeface="+mn-ea"/>
              </a:rPr>
              <a:t>，也分逻辑信道，传输信道和物理信道</a:t>
            </a:r>
            <a:r>
              <a:rPr lang="en-US" altLang="zh-CN" sz="1000" dirty="0" smtClean="0">
                <a:latin typeface="+mn-ea"/>
                <a:ea typeface="+mn-ea"/>
              </a:rPr>
              <a:t>)</a:t>
            </a:r>
          </a:p>
          <a:p>
            <a:pPr>
              <a:buFontTx/>
              <a:buChar char="•"/>
            </a:pPr>
            <a:r>
              <a:rPr lang="en-US" altLang="zh-CN" sz="1000" dirty="0" smtClean="0">
                <a:latin typeface="+mn-ea"/>
                <a:ea typeface="+mn-ea"/>
              </a:rPr>
              <a:t>5. RRC</a:t>
            </a:r>
            <a:r>
              <a:rPr lang="zh-CN" altLang="en-US" sz="1000" dirty="0" smtClean="0">
                <a:latin typeface="+mn-ea"/>
                <a:ea typeface="+mn-ea"/>
              </a:rPr>
              <a:t>状态比</a:t>
            </a:r>
            <a:r>
              <a:rPr lang="en-US" altLang="zh-CN" sz="1000" dirty="0" smtClean="0">
                <a:latin typeface="+mn-ea"/>
                <a:ea typeface="+mn-ea"/>
              </a:rPr>
              <a:t>WCDMA</a:t>
            </a:r>
            <a:r>
              <a:rPr lang="zh-CN" altLang="en-US" sz="1000" dirty="0" smtClean="0">
                <a:latin typeface="+mn-ea"/>
                <a:ea typeface="+mn-ea"/>
              </a:rPr>
              <a:t>少了，只有</a:t>
            </a:r>
            <a:r>
              <a:rPr lang="en-US" altLang="zh-CN" sz="1000" dirty="0" smtClean="0">
                <a:latin typeface="+mn-ea"/>
                <a:ea typeface="+mn-ea"/>
              </a:rPr>
              <a:t>RRC_IDLE</a:t>
            </a:r>
            <a:r>
              <a:rPr lang="zh-CN" altLang="en-US" sz="1000" dirty="0" smtClean="0">
                <a:latin typeface="+mn-ea"/>
                <a:ea typeface="+mn-ea"/>
              </a:rPr>
              <a:t>和</a:t>
            </a:r>
            <a:r>
              <a:rPr lang="en-US" altLang="zh-CN" sz="1000" dirty="0" smtClean="0">
                <a:latin typeface="+mn-ea"/>
              </a:rPr>
              <a:t>RRC_CONNECTED</a:t>
            </a:r>
            <a:endParaRPr lang="en-US" altLang="zh-CN" sz="1000" dirty="0" smtClean="0">
              <a:latin typeface="+mn-ea"/>
              <a:ea typeface="+mn-ea"/>
            </a:endParaRPr>
          </a:p>
          <a:p>
            <a:endParaRPr lang="en-US" altLang="zh-CN" sz="1000" dirty="0" smtClean="0"/>
          </a:p>
          <a:p>
            <a:endParaRPr lang="en-US" altLang="zh-CN" sz="1000" dirty="0" smtClean="0"/>
          </a:p>
          <a:p>
            <a:endParaRPr lang="zh-CN" altLang="en-U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产生的背景</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endParaRPr lang="zh-CN" altLang="en-US" dirty="0"/>
          </a:p>
        </p:txBody>
      </p:sp>
      <p:pic>
        <p:nvPicPr>
          <p:cNvPr id="2050" name="Picture 2"/>
          <p:cNvPicPr>
            <a:picLocks noChangeAspect="1" noChangeArrowheads="1"/>
          </p:cNvPicPr>
          <p:nvPr/>
        </p:nvPicPr>
        <p:blipFill>
          <a:blip r:embed="rId3"/>
          <a:srcRect/>
          <a:stretch>
            <a:fillRect/>
          </a:stretch>
        </p:blipFill>
        <p:spPr bwMode="auto">
          <a:xfrm>
            <a:off x="396241" y="1238036"/>
            <a:ext cx="4168140" cy="3036784"/>
          </a:xfrm>
          <a:prstGeom prst="rect">
            <a:avLst/>
          </a:prstGeom>
          <a:noFill/>
          <a:ln w="9525">
            <a:solidFill>
              <a:srgbClr val="FF0000"/>
            </a:solidFill>
            <a:miter lim="800000"/>
            <a:headEnd/>
            <a:tailEnd/>
          </a:ln>
          <a:effectLst/>
        </p:spPr>
      </p:pic>
      <p:pic>
        <p:nvPicPr>
          <p:cNvPr id="22" name="Picture 4"/>
          <p:cNvPicPr>
            <a:picLocks noChangeAspect="1" noChangeArrowheads="1"/>
          </p:cNvPicPr>
          <p:nvPr/>
        </p:nvPicPr>
        <p:blipFill>
          <a:blip r:embed="rId4"/>
          <a:srcRect/>
          <a:stretch>
            <a:fillRect/>
          </a:stretch>
        </p:blipFill>
        <p:spPr bwMode="auto">
          <a:xfrm>
            <a:off x="4711530" y="1219200"/>
            <a:ext cx="4005749" cy="3051810"/>
          </a:xfrm>
          <a:prstGeom prst="rect">
            <a:avLst/>
          </a:prstGeom>
          <a:noFill/>
          <a:ln w="9525">
            <a:solidFill>
              <a:srgbClr val="FF0000"/>
            </a:solidFill>
            <a:miter lim="800000"/>
            <a:headEnd/>
            <a:tailEnd/>
          </a:ln>
          <a:effectLst/>
        </p:spPr>
      </p:pic>
      <p:sp>
        <p:nvSpPr>
          <p:cNvPr id="23" name="TextBox 22"/>
          <p:cNvSpPr txBox="1"/>
          <p:nvPr/>
        </p:nvSpPr>
        <p:spPr>
          <a:xfrm>
            <a:off x="1783080" y="899160"/>
            <a:ext cx="1338828" cy="369332"/>
          </a:xfrm>
          <a:prstGeom prst="rect">
            <a:avLst/>
          </a:prstGeom>
          <a:noFill/>
        </p:spPr>
        <p:txBody>
          <a:bodyPr wrap="none" rtlCol="0">
            <a:spAutoFit/>
          </a:bodyPr>
          <a:lstStyle/>
          <a:p>
            <a:r>
              <a:rPr lang="zh-CN" altLang="en-US" dirty="0" smtClean="0">
                <a:latin typeface="+mn-lt"/>
              </a:rPr>
              <a:t>面临的矛盾</a:t>
            </a:r>
          </a:p>
        </p:txBody>
      </p:sp>
      <p:sp>
        <p:nvSpPr>
          <p:cNvPr id="24" name="TextBox 23"/>
          <p:cNvSpPr txBox="1"/>
          <p:nvPr/>
        </p:nvSpPr>
        <p:spPr>
          <a:xfrm>
            <a:off x="5615940" y="868680"/>
            <a:ext cx="2185214" cy="369332"/>
          </a:xfrm>
          <a:prstGeom prst="rect">
            <a:avLst/>
          </a:prstGeom>
          <a:noFill/>
        </p:spPr>
        <p:txBody>
          <a:bodyPr wrap="none" rtlCol="0">
            <a:spAutoFit/>
          </a:bodyPr>
          <a:lstStyle/>
          <a:p>
            <a:r>
              <a:rPr lang="zh-CN" altLang="en-US" dirty="0" smtClean="0">
                <a:latin typeface="+mn-lt"/>
              </a:rPr>
              <a:t>一统江湖</a:t>
            </a:r>
            <a:r>
              <a:rPr lang="en-US" altLang="zh-CN" dirty="0" smtClean="0">
                <a:latin typeface="+mn-lt"/>
              </a:rPr>
              <a:t>(</a:t>
            </a:r>
            <a:r>
              <a:rPr lang="zh-CN" altLang="en-US" dirty="0" smtClean="0">
                <a:latin typeface="+mn-lt"/>
              </a:rPr>
              <a:t>分久必合</a:t>
            </a:r>
            <a:r>
              <a:rPr lang="en-US" altLang="zh-CN" dirty="0" smtClean="0">
                <a:latin typeface="+mn-lt"/>
              </a:rPr>
              <a:t>)</a:t>
            </a:r>
            <a:endParaRPr lang="zh-CN" altLang="en-US" dirty="0" smtClean="0">
              <a:latin typeface="+mn-lt"/>
            </a:endParaRPr>
          </a:p>
        </p:txBody>
      </p:sp>
    </p:spTree>
    <p:extLst>
      <p:ext uri="{BB962C8B-B14F-4D97-AF65-F5344CB8AC3E}">
        <p14:creationId xmlns="" xmlns:p14="http://schemas.microsoft.com/office/powerpoint/2010/main" val="2980639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3"/>
          <p:cNvPicPr>
            <a:picLocks noChangeAspect="1"/>
          </p:cNvPicPr>
          <p:nvPr/>
        </p:nvPicPr>
        <p:blipFill>
          <a:blip r:embed="rId2"/>
          <a:srcRect/>
          <a:stretch>
            <a:fillRect/>
          </a:stretch>
        </p:blipFill>
        <p:spPr bwMode="auto">
          <a:xfrm>
            <a:off x="3708400" y="2430463"/>
            <a:ext cx="1727200" cy="2825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的变革：原始需求</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技术需求 </a:t>
            </a:r>
            <a:r>
              <a:rPr lang="en-US" altLang="zh-CN" dirty="0" smtClean="0"/>
              <a:t>=&gt; </a:t>
            </a:r>
            <a:r>
              <a:rPr lang="zh-CN" altLang="en-US" dirty="0" smtClean="0"/>
              <a:t>技术变革 </a:t>
            </a:r>
            <a:r>
              <a:rPr lang="en-US" altLang="zh-CN" dirty="0" smtClean="0"/>
              <a:t>(</a:t>
            </a:r>
            <a:r>
              <a:rPr lang="zh-CN" altLang="en-US" dirty="0" smtClean="0"/>
              <a:t>同时影响</a:t>
            </a:r>
            <a:r>
              <a:rPr lang="en-US" altLang="zh-CN" dirty="0" smtClean="0"/>
              <a:t>2</a:t>
            </a:r>
            <a:r>
              <a:rPr lang="zh-CN" altLang="en-US" dirty="0" smtClean="0"/>
              <a:t>个方面</a:t>
            </a:r>
            <a:r>
              <a:rPr lang="en-US" altLang="zh-CN" dirty="0" smtClean="0"/>
              <a:t>: </a:t>
            </a:r>
            <a:r>
              <a:rPr lang="zh-CN" altLang="en-US" dirty="0" smtClean="0"/>
              <a:t>空中接口和系统架构</a:t>
            </a:r>
            <a:r>
              <a:rPr lang="en-US" altLang="zh-CN" dirty="0" smtClean="0"/>
              <a:t>)</a:t>
            </a:r>
            <a:endParaRPr lang="zh-CN" altLang="en-US" dirty="0"/>
          </a:p>
        </p:txBody>
      </p:sp>
      <p:pic>
        <p:nvPicPr>
          <p:cNvPr id="1027" name="Picture 3"/>
          <p:cNvPicPr>
            <a:picLocks noChangeAspect="1" noChangeArrowheads="1"/>
          </p:cNvPicPr>
          <p:nvPr/>
        </p:nvPicPr>
        <p:blipFill>
          <a:blip r:embed="rId3"/>
          <a:srcRect/>
          <a:stretch>
            <a:fillRect/>
          </a:stretch>
        </p:blipFill>
        <p:spPr bwMode="auto">
          <a:xfrm>
            <a:off x="410210" y="2267138"/>
            <a:ext cx="3667954" cy="2328991"/>
          </a:xfrm>
          <a:prstGeom prst="rect">
            <a:avLst/>
          </a:prstGeom>
          <a:noFill/>
          <a:ln w="9525">
            <a:noFill/>
            <a:miter lim="800000"/>
            <a:headEnd/>
            <a:tailEnd/>
          </a:ln>
          <a:effectLst/>
        </p:spPr>
      </p:pic>
      <p:sp>
        <p:nvSpPr>
          <p:cNvPr id="14" name="右箭头 13"/>
          <p:cNvSpPr/>
          <p:nvPr/>
        </p:nvSpPr>
        <p:spPr>
          <a:xfrm>
            <a:off x="4503420" y="1755140"/>
            <a:ext cx="622300" cy="294132"/>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17" name="右箭头 16"/>
          <p:cNvSpPr/>
          <p:nvPr/>
        </p:nvSpPr>
        <p:spPr>
          <a:xfrm>
            <a:off x="4489450" y="4056888"/>
            <a:ext cx="638810" cy="294132"/>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
        <p:nvSpPr>
          <p:cNvPr id="18" name="TextBox 17"/>
          <p:cNvSpPr txBox="1"/>
          <p:nvPr/>
        </p:nvSpPr>
        <p:spPr>
          <a:xfrm>
            <a:off x="4404360" y="1539240"/>
            <a:ext cx="800219" cy="276999"/>
          </a:xfrm>
          <a:prstGeom prst="rect">
            <a:avLst/>
          </a:prstGeom>
          <a:noFill/>
        </p:spPr>
        <p:txBody>
          <a:bodyPr wrap="none" rtlCol="0">
            <a:spAutoFit/>
          </a:bodyPr>
          <a:lstStyle/>
          <a:p>
            <a:r>
              <a:rPr lang="zh-CN" altLang="en-US" sz="1200" dirty="0" smtClean="0">
                <a:solidFill>
                  <a:srgbClr val="FF0000"/>
                </a:solidFill>
                <a:latin typeface="+mn-lt"/>
              </a:rPr>
              <a:t>空口技术</a:t>
            </a:r>
          </a:p>
        </p:txBody>
      </p:sp>
      <p:sp>
        <p:nvSpPr>
          <p:cNvPr id="19" name="TextBox 18"/>
          <p:cNvSpPr txBox="1"/>
          <p:nvPr/>
        </p:nvSpPr>
        <p:spPr>
          <a:xfrm>
            <a:off x="5250180" y="4031488"/>
            <a:ext cx="2031325" cy="276999"/>
          </a:xfrm>
          <a:prstGeom prst="rect">
            <a:avLst/>
          </a:prstGeom>
          <a:noFill/>
        </p:spPr>
        <p:txBody>
          <a:bodyPr wrap="none" rtlCol="0">
            <a:spAutoFit/>
          </a:bodyPr>
          <a:lstStyle/>
          <a:p>
            <a:r>
              <a:rPr lang="zh-CN" altLang="en-US" sz="1200" dirty="0" smtClean="0">
                <a:latin typeface="+mn-lt"/>
              </a:rPr>
              <a:t>系统架构扁平化，减少时延</a:t>
            </a:r>
          </a:p>
        </p:txBody>
      </p:sp>
      <p:sp>
        <p:nvSpPr>
          <p:cNvPr id="20" name="TextBox 19"/>
          <p:cNvSpPr txBox="1"/>
          <p:nvPr/>
        </p:nvSpPr>
        <p:spPr>
          <a:xfrm>
            <a:off x="4404360" y="3833368"/>
            <a:ext cx="800219" cy="276999"/>
          </a:xfrm>
          <a:prstGeom prst="rect">
            <a:avLst/>
          </a:prstGeom>
          <a:noFill/>
        </p:spPr>
        <p:txBody>
          <a:bodyPr wrap="none" rtlCol="0">
            <a:spAutoFit/>
          </a:bodyPr>
          <a:lstStyle/>
          <a:p>
            <a:r>
              <a:rPr lang="zh-CN" altLang="en-US" sz="1200" dirty="0" smtClean="0">
                <a:solidFill>
                  <a:srgbClr val="FF0000"/>
                </a:solidFill>
                <a:latin typeface="+mn-lt"/>
              </a:rPr>
              <a:t>系统架构</a:t>
            </a:r>
          </a:p>
        </p:txBody>
      </p:sp>
      <p:pic>
        <p:nvPicPr>
          <p:cNvPr id="2052" name="Picture 4">
            <a:hlinkClick r:id="rId4" action="ppaction://hlinkfile"/>
          </p:cNvPr>
          <p:cNvPicPr>
            <a:picLocks noChangeAspect="1" noChangeArrowheads="1"/>
          </p:cNvPicPr>
          <p:nvPr/>
        </p:nvPicPr>
        <p:blipFill>
          <a:blip r:embed="rId5"/>
          <a:srcRect/>
          <a:stretch>
            <a:fillRect/>
          </a:stretch>
        </p:blipFill>
        <p:spPr bwMode="auto">
          <a:xfrm>
            <a:off x="314094" y="861060"/>
            <a:ext cx="2642466" cy="1371600"/>
          </a:xfrm>
          <a:prstGeom prst="rect">
            <a:avLst/>
          </a:prstGeom>
          <a:noFill/>
          <a:ln w="9525">
            <a:noFill/>
            <a:miter lim="800000"/>
            <a:headEnd/>
            <a:tailEnd/>
          </a:ln>
          <a:effectLst/>
        </p:spPr>
      </p:pic>
      <p:pic>
        <p:nvPicPr>
          <p:cNvPr id="6146" name="Picture 2"/>
          <p:cNvPicPr>
            <a:picLocks noChangeAspect="1" noChangeArrowheads="1"/>
          </p:cNvPicPr>
          <p:nvPr/>
        </p:nvPicPr>
        <p:blipFill>
          <a:blip r:embed="rId6"/>
          <a:srcRect/>
          <a:stretch>
            <a:fillRect/>
          </a:stretch>
        </p:blipFill>
        <p:spPr bwMode="auto">
          <a:xfrm>
            <a:off x="5284104" y="960120"/>
            <a:ext cx="3623676" cy="2819400"/>
          </a:xfrm>
          <a:prstGeom prst="rect">
            <a:avLst/>
          </a:prstGeom>
          <a:noFill/>
          <a:ln w="9525">
            <a:noFill/>
            <a:miter lim="800000"/>
            <a:headEnd/>
            <a:tailEnd/>
          </a:ln>
          <a:effectLst/>
        </p:spPr>
      </p:pic>
    </p:spTree>
    <p:extLst>
      <p:ext uri="{BB962C8B-B14F-4D97-AF65-F5344CB8AC3E}">
        <p14:creationId xmlns="" xmlns:p14="http://schemas.microsoft.com/office/powerpoint/2010/main" val="2980639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关键特性</a:t>
            </a:r>
            <a:r>
              <a:rPr lang="en-US" altLang="zh-CN" dirty="0" smtClean="0"/>
              <a:t>:</a:t>
            </a:r>
            <a:r>
              <a:rPr lang="zh-CN" altLang="en-US" dirty="0" smtClean="0"/>
              <a:t> </a:t>
            </a:r>
            <a:r>
              <a:rPr lang="en-US" altLang="zh-CN" dirty="0" smtClean="0"/>
              <a:t>OFDM</a:t>
            </a:r>
            <a:r>
              <a:rPr lang="zh-CN" altLang="en-US" dirty="0" smtClean="0"/>
              <a:t> </a:t>
            </a:r>
            <a:r>
              <a:rPr lang="en-US" altLang="zh-CN" dirty="0" smtClean="0"/>
              <a:t>(1)</a:t>
            </a:r>
            <a:endParaRPr lang="en-US" altLang="zh-CN" dirty="0"/>
          </a:p>
          <a:p>
            <a:endParaRPr lang="zh-CN" altLang="en-US" dirty="0"/>
          </a:p>
        </p:txBody>
      </p:sp>
      <p:sp>
        <p:nvSpPr>
          <p:cNvPr id="10" name="Content Placeholder 1"/>
          <p:cNvSpPr txBox="1">
            <a:spLocks/>
          </p:cNvSpPr>
          <p:nvPr/>
        </p:nvSpPr>
        <p:spPr bwMode="auto">
          <a:xfrm>
            <a:off x="402273" y="89090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30188" indent="-230188">
              <a:spcAft>
                <a:spcPts val="600"/>
              </a:spcAft>
              <a:buFont typeface="Arial" charset="0"/>
              <a:buChar char="•"/>
              <a:defRPr/>
            </a:pPr>
            <a:r>
              <a:rPr lang="en-US" altLang="zh-CN" sz="1000" dirty="0" smtClean="0"/>
              <a:t>OFDM</a:t>
            </a:r>
            <a:r>
              <a:rPr lang="zh-CN" altLang="en-US" sz="1000" dirty="0" smtClean="0"/>
              <a:t>即正交频分复用， 它并不是</a:t>
            </a:r>
            <a:r>
              <a:rPr lang="en-US" altLang="zh-CN" sz="1000" dirty="0" smtClean="0"/>
              <a:t>LTE</a:t>
            </a:r>
            <a:r>
              <a:rPr lang="zh-CN" altLang="en-US" sz="1000" dirty="0" smtClean="0"/>
              <a:t>的独门秘籍，当然必须承认是</a:t>
            </a:r>
            <a:r>
              <a:rPr lang="en-US" altLang="zh-CN" sz="1000" dirty="0" smtClean="0"/>
              <a:t>LTE</a:t>
            </a:r>
            <a:r>
              <a:rPr lang="zh-CN" altLang="en-US" sz="1000" dirty="0" smtClean="0"/>
              <a:t>让</a:t>
            </a:r>
            <a:r>
              <a:rPr lang="en-US" altLang="zh-CN" sz="1000" dirty="0" smtClean="0"/>
              <a:t>OFDM</a:t>
            </a:r>
            <a:r>
              <a:rPr lang="zh-CN" altLang="en-US" sz="1000" dirty="0" smtClean="0"/>
              <a:t>变得大放光彩。</a:t>
            </a:r>
            <a:endParaRPr lang="en-US" altLang="zh-CN" sz="1000" dirty="0" smtClean="0"/>
          </a:p>
          <a:p>
            <a:pPr marL="230188" indent="-230188">
              <a:spcAft>
                <a:spcPts val="600"/>
              </a:spcAft>
              <a:buFont typeface="Arial" charset="0"/>
              <a:buChar char="•"/>
              <a:defRPr/>
            </a:pPr>
            <a:r>
              <a:rPr kumimoji="0" lang="en-US" altLang="zh-CN"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OFDM</a:t>
            </a:r>
            <a:r>
              <a:rPr kumimoji="0" lang="zh-CN" alt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是一种多载波技术</a:t>
            </a:r>
            <a:r>
              <a:rPr kumimoji="0" lang="en-US" altLang="zh-CN"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a:t>
            </a:r>
            <a:r>
              <a:rPr kumimoji="0" lang="zh-CN" alt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有多个子载波同时工作</a:t>
            </a:r>
            <a:r>
              <a:rPr kumimoji="0" lang="en-US" altLang="zh-CN"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 OFDM</a:t>
            </a:r>
            <a:r>
              <a:rPr kumimoji="0" lang="zh-CN" alt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的正交指的就是这些子载波是正交的</a:t>
            </a:r>
            <a:r>
              <a:rPr kumimoji="0" lang="en-US" altLang="zh-CN"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a:t>
            </a:r>
            <a:r>
              <a:rPr kumimoji="0" lang="zh-CN" alt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rPr>
              <a:t> </a:t>
            </a:r>
            <a:endParaRPr kumimoji="0" lang="en-US" altLang="zh-CN"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indent="-230188">
              <a:spcAft>
                <a:spcPts val="600"/>
              </a:spcAft>
              <a:buFont typeface="Arial" charset="0"/>
              <a:buChar char="•"/>
              <a:defRPr/>
            </a:pPr>
            <a:r>
              <a:rPr lang="zh-CN" altLang="en-US" sz="1000" dirty="0" smtClean="0">
                <a:solidFill>
                  <a:schemeClr val="bg2"/>
                </a:solidFill>
                <a:latin typeface="+mn-lt"/>
                <a:ea typeface="ヒラギノ角ゴ Pro W3" charset="0"/>
                <a:cs typeface="ヒラギノ角ゴ Pro W3" charset="0"/>
              </a:rPr>
              <a:t>所谓正交，简单来讲正交就是可分离。</a:t>
            </a:r>
            <a:endParaRPr lang="en-US" altLang="zh-CN"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r>
              <a:rPr lang="zh-CN" altLang="en-US" sz="1000" dirty="0" smtClean="0">
                <a:solidFill>
                  <a:schemeClr val="bg2"/>
                </a:solidFill>
                <a:latin typeface="+mn-lt"/>
                <a:ea typeface="ヒラギノ角ゴ Pro W3" charset="0"/>
                <a:cs typeface="ヒラギノ角ゴ Pro W3" charset="0"/>
              </a:rPr>
              <a:t>特点：频谱利用率高 </a:t>
            </a:r>
            <a:endParaRPr lang="en-US" altLang="zh-CN"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pic>
        <p:nvPicPr>
          <p:cNvPr id="2050" name="Picture 2"/>
          <p:cNvPicPr>
            <a:picLocks noChangeAspect="1" noChangeArrowheads="1"/>
          </p:cNvPicPr>
          <p:nvPr/>
        </p:nvPicPr>
        <p:blipFill>
          <a:blip r:embed="rId3"/>
          <a:srcRect/>
          <a:stretch>
            <a:fillRect/>
          </a:stretch>
        </p:blipFill>
        <p:spPr bwMode="auto">
          <a:xfrm>
            <a:off x="6168705" y="220980"/>
            <a:ext cx="2868615" cy="1339215"/>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444664" y="1912620"/>
            <a:ext cx="3853016" cy="2095500"/>
          </a:xfrm>
          <a:prstGeom prst="rect">
            <a:avLst/>
          </a:prstGeom>
          <a:noFill/>
          <a:ln w="9525">
            <a:noFill/>
            <a:miter lim="800000"/>
            <a:headEnd/>
            <a:tailEnd/>
          </a:ln>
          <a:effectLst/>
        </p:spPr>
      </p:pic>
      <p:pic>
        <p:nvPicPr>
          <p:cNvPr id="12" name="Picture 5"/>
          <p:cNvPicPr>
            <a:picLocks noChangeAspect="1" noChangeArrowheads="1"/>
          </p:cNvPicPr>
          <p:nvPr/>
        </p:nvPicPr>
        <p:blipFill>
          <a:blip r:embed="rId5"/>
          <a:srcRect/>
          <a:stretch>
            <a:fillRect/>
          </a:stretch>
        </p:blipFill>
        <p:spPr bwMode="auto">
          <a:xfrm>
            <a:off x="4482233" y="1904999"/>
            <a:ext cx="4314105" cy="2527935"/>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关键特性</a:t>
            </a:r>
            <a:r>
              <a:rPr lang="en-US" altLang="zh-CN" dirty="0" smtClean="0"/>
              <a:t>:</a:t>
            </a:r>
            <a:r>
              <a:rPr lang="zh-CN" altLang="en-US" dirty="0" smtClean="0"/>
              <a:t> </a:t>
            </a:r>
            <a:r>
              <a:rPr lang="en-US" altLang="zh-CN" dirty="0" smtClean="0"/>
              <a:t>OFDM</a:t>
            </a:r>
            <a:r>
              <a:rPr lang="zh-CN" altLang="en-US" dirty="0" smtClean="0"/>
              <a:t> </a:t>
            </a:r>
            <a:r>
              <a:rPr lang="en-US" altLang="zh-CN" dirty="0" smtClean="0"/>
              <a:t>(2)</a:t>
            </a:r>
            <a:endParaRPr lang="en-US" altLang="zh-CN" dirty="0"/>
          </a:p>
          <a:p>
            <a:endParaRPr lang="zh-CN" altLang="en-US" dirty="0"/>
          </a:p>
        </p:txBody>
      </p:sp>
      <p:sp>
        <p:nvSpPr>
          <p:cNvPr id="10" name="Content Placeholder 1"/>
          <p:cNvSpPr txBox="1">
            <a:spLocks/>
          </p:cNvSpPr>
          <p:nvPr/>
        </p:nvSpPr>
        <p:spPr bwMode="auto">
          <a:xfrm>
            <a:off x="402273" y="89090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sp>
        <p:nvSpPr>
          <p:cNvPr id="11" name="矩形 10"/>
          <p:cNvSpPr/>
          <p:nvPr/>
        </p:nvSpPr>
        <p:spPr>
          <a:xfrm>
            <a:off x="411480" y="3375928"/>
            <a:ext cx="4572000" cy="246221"/>
          </a:xfrm>
          <a:prstGeom prst="rect">
            <a:avLst/>
          </a:prstGeom>
        </p:spPr>
        <p:txBody>
          <a:bodyPr>
            <a:spAutoFit/>
          </a:bodyPr>
          <a:lstStyle/>
          <a:p>
            <a:pPr marL="230188" lvl="0" indent="-230188">
              <a:spcAft>
                <a:spcPts val="600"/>
              </a:spcAft>
              <a:buFont typeface="Arial" charset="0"/>
              <a:buChar char="•"/>
              <a:defRPr/>
            </a:pPr>
            <a:r>
              <a:rPr lang="en-US" sz="1000" dirty="0" smtClean="0">
                <a:solidFill>
                  <a:schemeClr val="bg2"/>
                </a:solidFill>
                <a:ea typeface="ヒラギノ角ゴ Pro W3" charset="0"/>
                <a:cs typeface="ヒラギノ角ゴ Pro W3" charset="0"/>
              </a:rPr>
              <a:t>OFDM</a:t>
            </a:r>
            <a:r>
              <a:rPr lang="en-US" altLang="zh-CN" sz="1000" dirty="0" smtClean="0">
                <a:solidFill>
                  <a:schemeClr val="bg2"/>
                </a:solidFill>
                <a:ea typeface="ヒラギノ角ゴ Pro W3" charset="0"/>
                <a:cs typeface="ヒラギノ角ゴ Pro W3" charset="0"/>
              </a:rPr>
              <a:t>A</a:t>
            </a:r>
            <a:r>
              <a:rPr lang="zh-CN" altLang="en-US" sz="1000" dirty="0" smtClean="0">
                <a:solidFill>
                  <a:schemeClr val="bg2"/>
                </a:solidFill>
                <a:ea typeface="ヒラギノ角ゴ Pro W3" charset="0"/>
                <a:cs typeface="ヒラギノ角ゴ Pro W3" charset="0"/>
              </a:rPr>
              <a:t>处理过程</a:t>
            </a:r>
            <a:endParaRPr lang="en-US" altLang="zh-CN" sz="1000" dirty="0" smtClean="0">
              <a:solidFill>
                <a:schemeClr val="bg2"/>
              </a:solidFill>
              <a:ea typeface="ヒラギノ角ゴ Pro W3" charset="0"/>
              <a:cs typeface="ヒラギノ角ゴ Pro W3" charset="0"/>
            </a:endParaRPr>
          </a:p>
        </p:txBody>
      </p:sp>
      <p:pic>
        <p:nvPicPr>
          <p:cNvPr id="4099" name="Picture 3"/>
          <p:cNvPicPr>
            <a:picLocks noChangeAspect="1" noChangeArrowheads="1"/>
          </p:cNvPicPr>
          <p:nvPr/>
        </p:nvPicPr>
        <p:blipFill>
          <a:blip r:embed="rId3"/>
          <a:srcRect/>
          <a:stretch>
            <a:fillRect/>
          </a:stretch>
        </p:blipFill>
        <p:spPr bwMode="auto">
          <a:xfrm>
            <a:off x="403859" y="937598"/>
            <a:ext cx="6240781" cy="237329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609600" y="3622732"/>
            <a:ext cx="3862388" cy="1276927"/>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4886325" y="3641538"/>
            <a:ext cx="3328298" cy="1143822"/>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关键特性</a:t>
            </a:r>
            <a:r>
              <a:rPr lang="en-US" altLang="zh-CN" dirty="0" smtClean="0"/>
              <a:t>:</a:t>
            </a:r>
            <a:r>
              <a:rPr lang="zh-CN" altLang="en-US" dirty="0" smtClean="0"/>
              <a:t> </a:t>
            </a:r>
            <a:r>
              <a:rPr lang="en-US" altLang="zh-CN" dirty="0" smtClean="0"/>
              <a:t>OFDM</a:t>
            </a:r>
            <a:r>
              <a:rPr lang="zh-CN" altLang="en-US" dirty="0" smtClean="0"/>
              <a:t> </a:t>
            </a:r>
            <a:r>
              <a:rPr lang="en-US" altLang="zh-CN" dirty="0" smtClean="0"/>
              <a:t>(3)</a:t>
            </a:r>
            <a:endParaRPr lang="en-US" altLang="zh-CN" dirty="0"/>
          </a:p>
          <a:p>
            <a:endParaRPr lang="zh-CN" altLang="en-US" dirty="0"/>
          </a:p>
        </p:txBody>
      </p:sp>
      <p:sp>
        <p:nvSpPr>
          <p:cNvPr id="10" name="Content Placeholder 1"/>
          <p:cNvSpPr txBox="1">
            <a:spLocks/>
          </p:cNvSpPr>
          <p:nvPr/>
        </p:nvSpPr>
        <p:spPr bwMode="auto">
          <a:xfrm>
            <a:off x="402273" y="89090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lang="en-US" sz="1000" dirty="0" smtClean="0">
              <a:solidFill>
                <a:schemeClr val="bg2"/>
              </a:solidFill>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000" b="0" i="0" u="none" strike="noStrike" kern="1200" cap="none" spc="0" normalizeH="0" baseline="0" noProof="0" dirty="0" smtClean="0">
              <a:ln>
                <a:noFill/>
              </a:ln>
              <a:solidFill>
                <a:schemeClr val="bg2"/>
              </a:solidFill>
              <a:effectLst/>
              <a:uLnTx/>
              <a:uFillTx/>
              <a:latin typeface="+mn-lt"/>
              <a:ea typeface="ヒラギノ角ゴ Pro W3" charset="0"/>
              <a:cs typeface="ヒラギノ角ゴ Pro W3" charset="0"/>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sp>
        <p:nvSpPr>
          <p:cNvPr id="11" name="矩形 10"/>
          <p:cNvSpPr/>
          <p:nvPr/>
        </p:nvSpPr>
        <p:spPr>
          <a:xfrm>
            <a:off x="5615940" y="1021348"/>
            <a:ext cx="3253740" cy="1015663"/>
          </a:xfrm>
          <a:prstGeom prst="rect">
            <a:avLst/>
          </a:prstGeom>
        </p:spPr>
        <p:txBody>
          <a:bodyPr wrap="square">
            <a:spAutoFit/>
          </a:bodyPr>
          <a:lstStyle/>
          <a:p>
            <a:pPr marL="230188" lvl="0" indent="-230188">
              <a:spcAft>
                <a:spcPts val="0"/>
              </a:spcAft>
              <a:buFont typeface="Arial" charset="0"/>
              <a:buChar char="•"/>
              <a:defRPr/>
            </a:pPr>
            <a:r>
              <a:rPr lang="en-US" altLang="zh-CN" sz="1000" dirty="0" smtClean="0">
                <a:solidFill>
                  <a:schemeClr val="bg2"/>
                </a:solidFill>
                <a:ea typeface="ヒラギノ角ゴ Pro W3" charset="0"/>
                <a:cs typeface="ヒラギノ角ゴ Pro W3" charset="0"/>
              </a:rPr>
              <a:t>OFDM</a:t>
            </a:r>
            <a:r>
              <a:rPr lang="zh-CN" altLang="en-US" sz="1000" dirty="0" smtClean="0">
                <a:solidFill>
                  <a:schemeClr val="bg2"/>
                </a:solidFill>
                <a:ea typeface="ヒラギノ角ゴ Pro W3" charset="0"/>
                <a:cs typeface="ヒラギノ角ゴ Pro W3" charset="0"/>
              </a:rPr>
              <a:t>的缺点：峰均比</a:t>
            </a:r>
            <a:r>
              <a:rPr lang="en-US" altLang="zh-CN" sz="1000" dirty="0" smtClean="0">
                <a:solidFill>
                  <a:schemeClr val="bg2"/>
                </a:solidFill>
                <a:ea typeface="ヒラギノ角ゴ Pro W3" charset="0"/>
                <a:cs typeface="ヒラギノ角ゴ Pro W3" charset="0"/>
              </a:rPr>
              <a:t>PAPR</a:t>
            </a:r>
            <a:r>
              <a:rPr lang="zh-CN" altLang="en-US" sz="1000" dirty="0" smtClean="0">
                <a:solidFill>
                  <a:schemeClr val="bg2"/>
                </a:solidFill>
                <a:ea typeface="ヒラギノ角ゴ Pro W3" charset="0"/>
                <a:cs typeface="ヒラギノ角ゴ Pro W3" charset="0"/>
              </a:rPr>
              <a:t>高，对终端的射频成本和电池寿命的影响，上行采用了</a:t>
            </a:r>
            <a:endParaRPr lang="en-US" altLang="zh-CN" sz="1000" dirty="0" smtClean="0">
              <a:solidFill>
                <a:schemeClr val="bg2"/>
              </a:solidFill>
              <a:ea typeface="ヒラギノ角ゴ Pro W3" charset="0"/>
              <a:cs typeface="ヒラギノ角ゴ Pro W3" charset="0"/>
            </a:endParaRPr>
          </a:p>
          <a:p>
            <a:pPr marL="230188" lvl="0" indent="-230188">
              <a:spcAft>
                <a:spcPts val="0"/>
              </a:spcAft>
              <a:defRPr/>
            </a:pPr>
            <a:r>
              <a:rPr lang="zh-CN" altLang="en-US" sz="1000" dirty="0" smtClean="0">
                <a:solidFill>
                  <a:schemeClr val="bg2"/>
                </a:solidFill>
                <a:ea typeface="ヒラギノ角ゴ Pro W3" charset="0"/>
                <a:cs typeface="ヒラギノ角ゴ Pro W3" charset="0"/>
              </a:rPr>
              <a:t>       </a:t>
            </a:r>
            <a:r>
              <a:rPr lang="en-US" altLang="zh-CN" sz="1000" dirty="0" smtClean="0">
                <a:solidFill>
                  <a:schemeClr val="bg2"/>
                </a:solidFill>
                <a:ea typeface="ヒラギノ角ゴ Pro W3" charset="0"/>
                <a:cs typeface="ヒラギノ角ゴ Pro W3" charset="0"/>
              </a:rPr>
              <a:t>Single</a:t>
            </a:r>
            <a:r>
              <a:rPr lang="zh-CN" altLang="en-US" sz="1000" dirty="0" smtClean="0">
                <a:solidFill>
                  <a:schemeClr val="bg2"/>
                </a:solidFill>
                <a:ea typeface="ヒラギノ角ゴ Pro W3" charset="0"/>
                <a:cs typeface="ヒラギノ角ゴ Pro W3" charset="0"/>
              </a:rPr>
              <a:t> </a:t>
            </a:r>
            <a:r>
              <a:rPr lang="en-US" altLang="zh-CN" sz="1000" dirty="0" smtClean="0">
                <a:solidFill>
                  <a:schemeClr val="bg2"/>
                </a:solidFill>
                <a:ea typeface="ヒラギノ角ゴ Pro W3" charset="0"/>
                <a:cs typeface="ヒラギノ角ゴ Pro W3" charset="0"/>
              </a:rPr>
              <a:t>Carrier-FDMA </a:t>
            </a:r>
            <a:r>
              <a:rPr lang="zh-CN" altLang="en-US" sz="1000" dirty="0" smtClean="0">
                <a:solidFill>
                  <a:schemeClr val="bg2"/>
                </a:solidFill>
                <a:ea typeface="ヒラギノ角ゴ Pro W3" charset="0"/>
                <a:cs typeface="ヒラギノ角ゴ Pro W3" charset="0"/>
              </a:rPr>
              <a:t>即</a:t>
            </a:r>
            <a:r>
              <a:rPr lang="en-US" altLang="zh-CN" sz="1000" dirty="0" smtClean="0">
                <a:solidFill>
                  <a:schemeClr val="bg2"/>
                </a:solidFill>
                <a:ea typeface="ヒラギノ角ゴ Pro W3" charset="0"/>
                <a:cs typeface="ヒラギノ角ゴ Pro W3" charset="0"/>
              </a:rPr>
              <a:t>SC-FDMA</a:t>
            </a:r>
            <a:r>
              <a:rPr lang="zh-CN" altLang="en-US" sz="1000" dirty="0" smtClean="0">
                <a:solidFill>
                  <a:schemeClr val="bg2"/>
                </a:solidFill>
                <a:ea typeface="ヒラギノ角ゴ Pro W3" charset="0"/>
                <a:cs typeface="ヒラギノ角ゴ Pro W3" charset="0"/>
              </a:rPr>
              <a:t>改善峰均比，</a:t>
            </a:r>
            <a:endParaRPr lang="en-US" altLang="zh-CN" sz="1000" dirty="0" smtClean="0">
              <a:solidFill>
                <a:schemeClr val="bg2"/>
              </a:solidFill>
              <a:ea typeface="ヒラギノ角ゴ Pro W3" charset="0"/>
              <a:cs typeface="ヒラギノ角ゴ Pro W3" charset="0"/>
            </a:endParaRPr>
          </a:p>
          <a:p>
            <a:pPr marL="230188" lvl="0" indent="-230188">
              <a:spcAft>
                <a:spcPts val="0"/>
              </a:spcAft>
              <a:defRPr/>
            </a:pPr>
            <a:r>
              <a:rPr lang="zh-CN" altLang="en-US" sz="1000" dirty="0" smtClean="0">
                <a:solidFill>
                  <a:schemeClr val="bg2"/>
                </a:solidFill>
                <a:ea typeface="ヒラギノ角ゴ Pro W3" charset="0"/>
                <a:cs typeface="ヒラギノ角ゴ Pro W3" charset="0"/>
              </a:rPr>
              <a:t>      </a:t>
            </a:r>
            <a:r>
              <a:rPr lang="en-US" altLang="zh-CN" sz="1000" dirty="0" smtClean="0">
                <a:solidFill>
                  <a:schemeClr val="bg2"/>
                </a:solidFill>
                <a:ea typeface="ヒラギノ角ゴ Pro W3" charset="0"/>
                <a:cs typeface="ヒラギノ角ゴ Pro W3" charset="0"/>
              </a:rPr>
              <a:t> SC-FDMA</a:t>
            </a:r>
            <a:r>
              <a:rPr lang="zh-CN" altLang="en-US" sz="1000" dirty="0" smtClean="0">
                <a:solidFill>
                  <a:schemeClr val="bg2"/>
                </a:solidFill>
                <a:ea typeface="ヒラギノ角ゴ Pro W3" charset="0"/>
                <a:cs typeface="ヒラギノ角ゴ Pro W3" charset="0"/>
              </a:rPr>
              <a:t>的特点是，在采用</a:t>
            </a:r>
            <a:r>
              <a:rPr lang="en-US" altLang="zh-CN" sz="1000" dirty="0" smtClean="0">
                <a:solidFill>
                  <a:schemeClr val="bg2"/>
                </a:solidFill>
                <a:ea typeface="ヒラギノ角ゴ Pro W3" charset="0"/>
                <a:cs typeface="ヒラギノ角ゴ Pro W3" charset="0"/>
              </a:rPr>
              <a:t>IFFT</a:t>
            </a:r>
            <a:r>
              <a:rPr lang="zh-CN" altLang="en-US" sz="1000" dirty="0" smtClean="0">
                <a:solidFill>
                  <a:schemeClr val="bg2"/>
                </a:solidFill>
                <a:ea typeface="ヒラギノ角ゴ Pro W3" charset="0"/>
                <a:cs typeface="ヒラギノ角ゴ Pro W3" charset="0"/>
              </a:rPr>
              <a:t>将子载波转换成时域信号之前，先对信号进行了离散傅立叶转换</a:t>
            </a:r>
            <a:r>
              <a:rPr lang="en-US" altLang="zh-CN" sz="1000" dirty="0" smtClean="0">
                <a:solidFill>
                  <a:schemeClr val="bg2"/>
                </a:solidFill>
                <a:ea typeface="ヒラギノ角ゴ Pro W3" charset="0"/>
                <a:cs typeface="ヒラギノ角ゴ Pro W3" charset="0"/>
              </a:rPr>
              <a:t>DFT</a:t>
            </a:r>
            <a:r>
              <a:rPr lang="zh-CN" altLang="en-US" sz="1000" dirty="0" smtClean="0">
                <a:solidFill>
                  <a:schemeClr val="bg2"/>
                </a:solidFill>
                <a:ea typeface="ヒラギノ角ゴ Pro W3" charset="0"/>
                <a:cs typeface="ヒラギノ角ゴ Pro W3" charset="0"/>
              </a:rPr>
              <a:t>，从而引入了部分单载波特性，降低了峰均比。</a:t>
            </a:r>
            <a:endParaRPr lang="en-US" sz="1000" dirty="0" smtClean="0">
              <a:solidFill>
                <a:schemeClr val="bg2"/>
              </a:solidFill>
              <a:ea typeface="ヒラギノ角ゴ Pro W3" charset="0"/>
              <a:cs typeface="ヒラギノ角ゴ Pro W3" charset="0"/>
            </a:endParaRPr>
          </a:p>
        </p:txBody>
      </p:sp>
      <p:pic>
        <p:nvPicPr>
          <p:cNvPr id="5122" name="Picture 2"/>
          <p:cNvPicPr>
            <a:picLocks noChangeAspect="1" noChangeArrowheads="1"/>
          </p:cNvPicPr>
          <p:nvPr/>
        </p:nvPicPr>
        <p:blipFill>
          <a:blip r:embed="rId3"/>
          <a:srcRect/>
          <a:stretch>
            <a:fillRect/>
          </a:stretch>
        </p:blipFill>
        <p:spPr bwMode="auto">
          <a:xfrm>
            <a:off x="419100" y="891361"/>
            <a:ext cx="4899499" cy="219474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5578443" y="1974532"/>
            <a:ext cx="3321717" cy="1309688"/>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636270" y="3565540"/>
            <a:ext cx="3821430" cy="1250300"/>
          </a:xfrm>
          <a:prstGeom prst="rect">
            <a:avLst/>
          </a:prstGeom>
          <a:noFill/>
          <a:ln w="9525">
            <a:noFill/>
            <a:miter lim="800000"/>
            <a:headEnd/>
            <a:tailEnd/>
          </a:ln>
          <a:effectLst/>
        </p:spPr>
      </p:pic>
      <p:sp>
        <p:nvSpPr>
          <p:cNvPr id="14" name="矩形 13"/>
          <p:cNvSpPr/>
          <p:nvPr/>
        </p:nvSpPr>
        <p:spPr>
          <a:xfrm>
            <a:off x="411480" y="3375928"/>
            <a:ext cx="4572000" cy="246221"/>
          </a:xfrm>
          <a:prstGeom prst="rect">
            <a:avLst/>
          </a:prstGeom>
        </p:spPr>
        <p:txBody>
          <a:bodyPr>
            <a:spAutoFit/>
          </a:bodyPr>
          <a:lstStyle/>
          <a:p>
            <a:pPr marL="230188" lvl="0" indent="-230188">
              <a:spcAft>
                <a:spcPts val="600"/>
              </a:spcAft>
              <a:buFont typeface="Arial" charset="0"/>
              <a:buChar char="•"/>
              <a:defRPr/>
            </a:pPr>
            <a:r>
              <a:rPr lang="en-US" altLang="zh-CN" sz="1000" dirty="0" smtClean="0">
                <a:solidFill>
                  <a:schemeClr val="bg2"/>
                </a:solidFill>
                <a:ea typeface="ヒラギノ角ゴ Pro W3" charset="0"/>
                <a:cs typeface="ヒラギノ角ゴ Pro W3" charset="0"/>
              </a:rPr>
              <a:t>SC-</a:t>
            </a:r>
            <a:r>
              <a:rPr lang="en-US" sz="1000" dirty="0" smtClean="0">
                <a:solidFill>
                  <a:schemeClr val="bg2"/>
                </a:solidFill>
                <a:ea typeface="ヒラギノ角ゴ Pro W3" charset="0"/>
                <a:cs typeface="ヒラギノ角ゴ Pro W3" charset="0"/>
              </a:rPr>
              <a:t>FDM</a:t>
            </a:r>
            <a:r>
              <a:rPr lang="en-US" altLang="zh-CN" sz="1000" dirty="0" smtClean="0">
                <a:solidFill>
                  <a:schemeClr val="bg2"/>
                </a:solidFill>
                <a:ea typeface="ヒラギノ角ゴ Pro W3" charset="0"/>
                <a:cs typeface="ヒラギノ角ゴ Pro W3" charset="0"/>
              </a:rPr>
              <a:t>A</a:t>
            </a:r>
            <a:r>
              <a:rPr lang="zh-CN" altLang="en-US" sz="1000" dirty="0" smtClean="0">
                <a:solidFill>
                  <a:schemeClr val="bg2"/>
                </a:solidFill>
                <a:ea typeface="ヒラギノ角ゴ Pro W3" charset="0"/>
                <a:cs typeface="ヒラギノ角ゴ Pro W3" charset="0"/>
              </a:rPr>
              <a:t>处理过程</a:t>
            </a:r>
            <a:endParaRPr lang="en-US" altLang="zh-CN" sz="1000" dirty="0" smtClean="0">
              <a:solidFill>
                <a:schemeClr val="bg2"/>
              </a:solidFill>
              <a:ea typeface="ヒラギノ角ゴ Pro W3" charset="0"/>
              <a:cs typeface="ヒラギノ角ゴ Pro W3" charset="0"/>
            </a:endParaRPr>
          </a:p>
        </p:txBody>
      </p:sp>
      <p:sp>
        <p:nvSpPr>
          <p:cNvPr id="15" name="矩形 14"/>
          <p:cNvSpPr/>
          <p:nvPr/>
        </p:nvSpPr>
        <p:spPr>
          <a:xfrm>
            <a:off x="5494020" y="1013460"/>
            <a:ext cx="3543300" cy="240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zh-CN" altLang="en-US" dirty="0" smtClean="0">
              <a:solidFill>
                <a:schemeClr val="accent4"/>
              </a:solidFill>
            </a:endParaRPr>
          </a:p>
        </p:txBody>
      </p:sp>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关键特性</a:t>
            </a:r>
            <a:r>
              <a:rPr lang="en-US" altLang="zh-CN" dirty="0" smtClean="0"/>
              <a:t>:</a:t>
            </a:r>
            <a:r>
              <a:rPr lang="zh-CN" altLang="en-US" dirty="0" smtClean="0"/>
              <a:t> 多天线技术 </a:t>
            </a:r>
            <a:r>
              <a:rPr lang="en-US" altLang="zh-CN" dirty="0" smtClean="0"/>
              <a:t>(1)</a:t>
            </a:r>
            <a:endParaRPr lang="zh-CN" altLang="en-US" dirty="0" smtClean="0"/>
          </a:p>
          <a:p>
            <a:endParaRPr lang="zh-CN" altLang="en-US" dirty="0"/>
          </a:p>
        </p:txBody>
      </p:sp>
      <p:sp>
        <p:nvSpPr>
          <p:cNvPr id="10" name="Content Placeholder 1"/>
          <p:cNvSpPr txBox="1">
            <a:spLocks/>
          </p:cNvSpPr>
          <p:nvPr/>
        </p:nvSpPr>
        <p:spPr bwMode="auto">
          <a:xfrm>
            <a:off x="417513" y="108902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30188" indent="-230188">
              <a:spcAft>
                <a:spcPts val="600"/>
              </a:spcAft>
              <a:defRPr/>
            </a:pPr>
            <a:r>
              <a:rPr lang="zh-CN" altLang="zh-CN" sz="1600" dirty="0" smtClean="0"/>
              <a:t> </a:t>
            </a: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sp>
        <p:nvSpPr>
          <p:cNvPr id="12" name="矩形 11"/>
          <p:cNvSpPr/>
          <p:nvPr/>
        </p:nvSpPr>
        <p:spPr>
          <a:xfrm>
            <a:off x="251460" y="916603"/>
            <a:ext cx="8260080" cy="2062103"/>
          </a:xfrm>
          <a:prstGeom prst="rect">
            <a:avLst/>
          </a:prstGeom>
        </p:spPr>
        <p:txBody>
          <a:bodyPr wrap="square">
            <a:spAutoFit/>
          </a:bodyPr>
          <a:lstStyle/>
          <a:p>
            <a:r>
              <a:rPr lang="zh-CN" altLang="en-US" sz="1000" b="1" dirty="0" smtClean="0"/>
              <a:t>空间分集</a:t>
            </a:r>
            <a:r>
              <a:rPr lang="zh-CN" altLang="en-US" sz="1000" dirty="0" smtClean="0"/>
              <a:t>，主要用于对抗无线信道的衰落，提升信号的稳定性。这种情况下，不同天线所经历的信道应该拥有低的互相关性，</a:t>
            </a:r>
            <a:endParaRPr lang="en-US" altLang="zh-CN" sz="1000" dirty="0" smtClean="0"/>
          </a:p>
          <a:p>
            <a:r>
              <a:rPr lang="zh-CN" altLang="en-US" sz="1000" dirty="0" smtClean="0"/>
              <a:t>这意味着天线间的间距需要足够大，或需要使用不同的天线极化方向。</a:t>
            </a:r>
          </a:p>
          <a:p>
            <a:r>
              <a:rPr lang="zh-CN" altLang="en-US" sz="1000" b="1" dirty="0" smtClean="0"/>
              <a:t>波束赋形</a:t>
            </a:r>
            <a:r>
              <a:rPr lang="zh-CN" altLang="en-US" sz="1000" dirty="0" smtClean="0"/>
              <a:t>，主要用于提高小区的覆盖。在发射机和</a:t>
            </a:r>
            <a:r>
              <a:rPr lang="en-US" altLang="zh-CN" sz="1000" dirty="0" smtClean="0"/>
              <a:t>/</a:t>
            </a:r>
            <a:r>
              <a:rPr lang="zh-CN" altLang="en-US" sz="1000" dirty="0" smtClean="0"/>
              <a:t>或接收机可以按照某种特定的方式来使用多天线以形成一个完整的波束。</a:t>
            </a:r>
          </a:p>
          <a:p>
            <a:r>
              <a:rPr lang="zh-CN" altLang="en-US" sz="1000" b="1" dirty="0" smtClean="0"/>
              <a:t>空分复用</a:t>
            </a:r>
            <a:r>
              <a:rPr lang="zh-CN" altLang="en-US" sz="1000" dirty="0" smtClean="0"/>
              <a:t>，主要用于提高频谱利用率。在发射机和接收机上同时使用多天线可用来建立多个并行的传输信道， 数据被分为多个流同时发送。</a:t>
            </a:r>
            <a:endParaRPr lang="en-US" altLang="zh-CN" sz="1000" dirty="0" smtClean="0"/>
          </a:p>
          <a:p>
            <a:endParaRPr lang="en-US" altLang="zh-CN" sz="1000"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800" b="1" dirty="0" smtClean="0"/>
          </a:p>
        </p:txBody>
      </p:sp>
      <p:pic>
        <p:nvPicPr>
          <p:cNvPr id="1037" name="Picture 13"/>
          <p:cNvPicPr>
            <a:picLocks noChangeAspect="1" noChangeArrowheads="1"/>
          </p:cNvPicPr>
          <p:nvPr/>
        </p:nvPicPr>
        <p:blipFill>
          <a:blip r:embed="rId3"/>
          <a:srcRect/>
          <a:stretch>
            <a:fillRect/>
          </a:stretch>
        </p:blipFill>
        <p:spPr bwMode="auto">
          <a:xfrm>
            <a:off x="308610" y="1653223"/>
            <a:ext cx="4699634" cy="2977831"/>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7144" y="1097956"/>
            <a:ext cx="8229600" cy="3609693"/>
          </a:xfrm>
        </p:spPr>
        <p:txBody>
          <a:bodyPr/>
          <a:lstStyle/>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marL="0" indent="0" hangingPunct="0">
              <a:buNone/>
            </a:pPr>
            <a:endParaRPr lang="en-US" altLang="zh-CN" sz="1000" dirty="0"/>
          </a:p>
          <a:p>
            <a:pPr hangingPunct="0"/>
            <a:endParaRPr lang="en-GB" altLang="zh-CN" sz="1000" dirty="0"/>
          </a:p>
          <a:p>
            <a:endParaRPr lang="en-US" sz="1600" dirty="0"/>
          </a:p>
        </p:txBody>
      </p:sp>
      <p:sp>
        <p:nvSpPr>
          <p:cNvPr id="3" name="Title 2"/>
          <p:cNvSpPr>
            <a:spLocks noGrp="1"/>
          </p:cNvSpPr>
          <p:nvPr>
            <p:ph type="title"/>
          </p:nvPr>
        </p:nvSpPr>
        <p:spPr/>
        <p:txBody>
          <a:bodyPr/>
          <a:lstStyle/>
          <a:p>
            <a:r>
              <a:rPr lang="en-US" altLang="zh-CN" dirty="0" smtClean="0"/>
              <a:t>LTE</a:t>
            </a:r>
            <a:r>
              <a:rPr lang="zh-CN" altLang="en-US" dirty="0" smtClean="0"/>
              <a:t>的变革：空口技术</a:t>
            </a:r>
            <a:r>
              <a:rPr lang="en-US" altLang="zh-CN" dirty="0"/>
              <a:t/>
            </a:r>
            <a:br>
              <a:rPr lang="en-US" altLang="zh-CN" dirty="0"/>
            </a:br>
            <a:r>
              <a:rPr lang="en-US" altLang="zh-CN" dirty="0"/>
              <a:t/>
            </a:r>
            <a:br>
              <a:rPr lang="en-US" altLang="zh-CN"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5" name="Footer Placeholder 4"/>
          <p:cNvSpPr>
            <a:spLocks noGrp="1"/>
          </p:cNvSpPr>
          <p:nvPr>
            <p:ph type="ftr" sz="quarter" idx="14"/>
          </p:nvPr>
        </p:nvSpPr>
        <p:spPr/>
        <p:txBody>
          <a:bodyPr/>
          <a:lstStyle/>
          <a:p>
            <a:pPr algn="l"/>
            <a:r>
              <a:rPr lang="en-US" noProof="0" dirty="0">
                <a:solidFill>
                  <a:schemeClr val="bg2"/>
                </a:solidFill>
                <a:cs typeface="Arial" charset="0"/>
              </a:rPr>
              <a:t>&lt;Change information classification in footer&gt;</a:t>
            </a:r>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3"/>
          <p:cNvSpPr>
            <a:spLocks noGrp="1"/>
          </p:cNvSpPr>
          <p:nvPr>
            <p:ph sz="quarter" idx="13"/>
          </p:nvPr>
        </p:nvSpPr>
        <p:spPr/>
        <p:txBody>
          <a:bodyPr/>
          <a:lstStyle/>
          <a:p>
            <a:r>
              <a:rPr lang="zh-CN" altLang="en-US" dirty="0" smtClean="0"/>
              <a:t>关键特性</a:t>
            </a:r>
            <a:r>
              <a:rPr lang="en-US" altLang="zh-CN" dirty="0" smtClean="0"/>
              <a:t>:</a:t>
            </a:r>
            <a:r>
              <a:rPr lang="zh-CN" altLang="en-US" dirty="0" smtClean="0"/>
              <a:t> 多天线技术 </a:t>
            </a:r>
            <a:r>
              <a:rPr lang="en-US" altLang="zh-CN" dirty="0" smtClean="0"/>
              <a:t>(2)</a:t>
            </a:r>
            <a:endParaRPr lang="zh-CN" altLang="en-US" dirty="0" smtClean="0"/>
          </a:p>
          <a:p>
            <a:endParaRPr lang="zh-CN" altLang="en-US" dirty="0"/>
          </a:p>
        </p:txBody>
      </p:sp>
      <p:sp>
        <p:nvSpPr>
          <p:cNvPr id="10" name="Content Placeholder 1"/>
          <p:cNvSpPr txBox="1">
            <a:spLocks/>
          </p:cNvSpPr>
          <p:nvPr/>
        </p:nvSpPr>
        <p:spPr bwMode="auto">
          <a:xfrm>
            <a:off x="417513" y="1089025"/>
            <a:ext cx="8229600" cy="3306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30188" indent="-230188">
              <a:spcAft>
                <a:spcPts val="600"/>
              </a:spcAft>
              <a:defRPr/>
            </a:pPr>
            <a:r>
              <a:rPr lang="zh-CN" altLang="zh-CN" sz="1600" dirty="0" smtClean="0"/>
              <a:t> </a:t>
            </a: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600" b="0" i="0" u="none" strike="noStrike" kern="1200" cap="none" spc="0" normalizeH="0" baseline="0" noProof="0" dirty="0">
              <a:ln>
                <a:noFill/>
              </a:ln>
              <a:solidFill>
                <a:schemeClr val="bg2"/>
              </a:solidFill>
              <a:effectLst/>
              <a:uLnTx/>
              <a:uFillTx/>
              <a:latin typeface="+mn-lt"/>
              <a:ea typeface="ヒラギノ角ゴ Pro W3" charset="0"/>
              <a:cs typeface="ヒラギノ角ゴ Pro W3" charset="0"/>
            </a:endParaRPr>
          </a:p>
        </p:txBody>
      </p:sp>
      <p:sp>
        <p:nvSpPr>
          <p:cNvPr id="12" name="矩形 11"/>
          <p:cNvSpPr/>
          <p:nvPr/>
        </p:nvSpPr>
        <p:spPr>
          <a:xfrm>
            <a:off x="342900" y="947083"/>
            <a:ext cx="8260080" cy="1292662"/>
          </a:xfrm>
          <a:prstGeom prst="rect">
            <a:avLst/>
          </a:prstGeom>
        </p:spPr>
        <p:txBody>
          <a:bodyPr wrap="square">
            <a:spAutoFit/>
          </a:bodyPr>
          <a:lstStyle/>
          <a:p>
            <a:r>
              <a:rPr lang="zh-CN" altLang="en-US" sz="1000" dirty="0" smtClean="0"/>
              <a:t>不同的多天线传输方案对应不同的传输模式（</a:t>
            </a:r>
            <a:r>
              <a:rPr lang="en-US" altLang="zh-CN" sz="1000" dirty="0" smtClean="0"/>
              <a:t>Transmission Mode</a:t>
            </a:r>
            <a:r>
              <a:rPr lang="zh-CN" altLang="en-US" sz="1000" dirty="0" smtClean="0"/>
              <a:t>，简称为 </a:t>
            </a:r>
            <a:r>
              <a:rPr lang="en-US" altLang="zh-CN" sz="1000" dirty="0" smtClean="0"/>
              <a:t>TM </a:t>
            </a:r>
            <a:r>
              <a:rPr lang="zh-CN" altLang="en-US" sz="1000" dirty="0" smtClean="0"/>
              <a:t>模式）</a:t>
            </a:r>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1000" b="1" dirty="0" smtClean="0"/>
          </a:p>
          <a:p>
            <a:endParaRPr lang="en-US" altLang="zh-CN" sz="800" b="1" dirty="0" smtClean="0"/>
          </a:p>
        </p:txBody>
      </p:sp>
      <p:sp>
        <p:nvSpPr>
          <p:cNvPr id="11" name="TextBox 10"/>
          <p:cNvSpPr txBox="1"/>
          <p:nvPr/>
        </p:nvSpPr>
        <p:spPr>
          <a:xfrm>
            <a:off x="373380" y="3939540"/>
            <a:ext cx="4714752" cy="523220"/>
          </a:xfrm>
          <a:prstGeom prst="rect">
            <a:avLst/>
          </a:prstGeom>
          <a:noFill/>
        </p:spPr>
        <p:txBody>
          <a:bodyPr wrap="none" rtlCol="0">
            <a:spAutoFit/>
          </a:bodyPr>
          <a:lstStyle/>
          <a:p>
            <a:r>
              <a:rPr lang="en-US" altLang="zh-CN" sz="1000" dirty="0" smtClean="0"/>
              <a:t>TM </a:t>
            </a:r>
            <a:r>
              <a:rPr lang="zh-CN" altLang="en-US" sz="1000" dirty="0" smtClean="0"/>
              <a:t>模式是 </a:t>
            </a:r>
            <a:r>
              <a:rPr lang="en-US" altLang="zh-CN" sz="1000" dirty="0" smtClean="0"/>
              <a:t>UE </a:t>
            </a:r>
            <a:r>
              <a:rPr lang="zh-CN" altLang="en-US" sz="1000" dirty="0" smtClean="0"/>
              <a:t>特定的信息，同一小区内的不同 </a:t>
            </a:r>
            <a:r>
              <a:rPr lang="en-US" altLang="zh-CN" sz="1000" dirty="0" smtClean="0"/>
              <a:t>UE</a:t>
            </a:r>
            <a:r>
              <a:rPr lang="zh-CN" altLang="en-US" sz="1000" dirty="0" smtClean="0"/>
              <a:t>，可能配置了不同的 </a:t>
            </a:r>
            <a:r>
              <a:rPr lang="en-US" altLang="zh-CN" sz="1000" dirty="0" smtClean="0"/>
              <a:t>TM </a:t>
            </a:r>
            <a:r>
              <a:rPr lang="zh-CN" altLang="en-US" sz="1000" dirty="0" smtClean="0"/>
              <a:t>模式</a:t>
            </a:r>
            <a:endParaRPr lang="en-US" altLang="zh-CN" sz="1000" dirty="0" smtClean="0"/>
          </a:p>
          <a:p>
            <a:endParaRPr lang="zh-CN" altLang="en-US" dirty="0" err="1" smtClean="0">
              <a:latin typeface="+mn-lt"/>
            </a:endParaRPr>
          </a:p>
        </p:txBody>
      </p:sp>
      <p:pic>
        <p:nvPicPr>
          <p:cNvPr id="5122" name="Picture 2"/>
          <p:cNvPicPr>
            <a:picLocks noChangeAspect="1" noChangeArrowheads="1"/>
          </p:cNvPicPr>
          <p:nvPr/>
        </p:nvPicPr>
        <p:blipFill>
          <a:blip r:embed="rId3"/>
          <a:srcRect/>
          <a:stretch>
            <a:fillRect/>
          </a:stretch>
        </p:blipFill>
        <p:spPr bwMode="auto">
          <a:xfrm>
            <a:off x="411480" y="1139534"/>
            <a:ext cx="6279833" cy="2802864"/>
          </a:xfrm>
          <a:prstGeom prst="rect">
            <a:avLst/>
          </a:prstGeom>
          <a:noFill/>
          <a:ln w="9525">
            <a:noFill/>
            <a:miter lim="800000"/>
            <a:headEnd/>
            <a:tailEnd/>
          </a:ln>
          <a:effectLst/>
        </p:spPr>
      </p:pic>
    </p:spTree>
    <p:extLst>
      <p:ext uri="{BB962C8B-B14F-4D97-AF65-F5344CB8AC3E}">
        <p14:creationId xmlns="" xmlns:p14="http://schemas.microsoft.com/office/powerpoint/2010/main" val="1056992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T_PPT_Temp_Arial_Macro_Free_v53">
  <a:themeElements>
    <a:clrScheme name="Nokia Master Theme">
      <a:dk1>
        <a:srgbClr val="124191"/>
      </a:dk1>
      <a:lt1>
        <a:srgbClr val="FFFFFF"/>
      </a:lt1>
      <a:dk2>
        <a:srgbClr val="FFFFFF"/>
      </a:dk2>
      <a:lt2>
        <a:srgbClr val="68717A"/>
      </a:lt2>
      <a:accent1>
        <a:srgbClr val="00C9FF"/>
      </a:accent1>
      <a:accent2>
        <a:srgbClr val="00C9FF"/>
      </a:accent2>
      <a:accent3>
        <a:srgbClr val="00C9FF"/>
      </a:accent3>
      <a:accent4>
        <a:srgbClr val="A8BBC0"/>
      </a:accent4>
      <a:accent5>
        <a:srgbClr val="A8BBC0"/>
      </a:accent5>
      <a:accent6>
        <a:srgbClr val="D8D9DA"/>
      </a:accent6>
      <a:hlink>
        <a:srgbClr val="124191"/>
      </a:hlink>
      <a:folHlink>
        <a:srgbClr val="124191"/>
      </a:folHlink>
    </a:clrScheme>
    <a:fontScheme name="Nokia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tIns="90000" bIns="90000" rtlCol="0" anchor="t" anchorCtr="0"/>
      <a:lstStyle>
        <a:defPPr algn="ctr" fontAlgn="auto">
          <a:spcBef>
            <a:spcPts val="0"/>
          </a:spcBef>
          <a:spcAft>
            <a:spcPts val="0"/>
          </a:spcAft>
          <a:defRPr dirty="0" smtClean="0">
            <a:solidFill>
              <a:schemeClr val="accent4"/>
            </a:solidFill>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latin typeface="+mn-lt"/>
          </a:defRPr>
        </a:defPPr>
      </a:lstStyle>
    </a:txDef>
  </a:objectDefaults>
  <a:extraClrSchemeLst/>
  <a:extLst>
    <a:ext uri="{05A4C25C-085E-4340-85A3-A5531E510DB2}">
      <thm15:themeFamily xmlns="" xmlns:thm15="http://schemas.microsoft.com/office/thememl/2012/main" name="NET_PPT_Temp_Arial_Macro_Free_v51" id="{8D803308-784A-4915-9600-984AB2AA7C57}" vid="{40DA430F-9525-450C-A1C3-970D65CC2B3B}"/>
    </a:ext>
  </a:extLst>
</a:theme>
</file>

<file path=ppt/theme/theme2.xml><?xml version="1.0" encoding="utf-8"?>
<a:theme xmlns:a="http://schemas.openxmlformats.org/drawingml/2006/main" name="Nokia Master Blue Background">
  <a:themeElements>
    <a:clrScheme name="Nokia Master Theme">
      <a:dk1>
        <a:srgbClr val="124191"/>
      </a:dk1>
      <a:lt1>
        <a:srgbClr val="FFFFFF"/>
      </a:lt1>
      <a:dk2>
        <a:srgbClr val="FFFFFF"/>
      </a:dk2>
      <a:lt2>
        <a:srgbClr val="68717A"/>
      </a:lt2>
      <a:accent1>
        <a:srgbClr val="00C9FF"/>
      </a:accent1>
      <a:accent2>
        <a:srgbClr val="00C9FF"/>
      </a:accent2>
      <a:accent3>
        <a:srgbClr val="00C9FF"/>
      </a:accent3>
      <a:accent4>
        <a:srgbClr val="A8BBC0"/>
      </a:accent4>
      <a:accent5>
        <a:srgbClr val="A8BBC0"/>
      </a:accent5>
      <a:accent6>
        <a:srgbClr val="D8D9DA"/>
      </a:accent6>
      <a:hlink>
        <a:srgbClr val="124191"/>
      </a:hlink>
      <a:folHlink>
        <a:srgbClr val="124191"/>
      </a:folHlink>
    </a:clrScheme>
    <a:fontScheme name="Nokia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tIns="90000" bIns="90000" rtlCol="0" anchor="t" anchorCtr="0"/>
      <a:lstStyle>
        <a:defPPr algn="ctr" fontAlgn="auto">
          <a:spcBef>
            <a:spcPts val="0"/>
          </a:spcBef>
          <a:spcAft>
            <a:spcPts val="0"/>
          </a:spcAft>
          <a:defRPr dirty="0" smtClean="0">
            <a:solidFill>
              <a:schemeClr val="accent4"/>
            </a:solidFill>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latin typeface="+mn-lt"/>
          </a:defRPr>
        </a:defPPr>
      </a:lstStyle>
    </a:txDef>
  </a:objectDefaults>
  <a:extraClrSchemeLst/>
  <a:extLst>
    <a:ext uri="{05A4C25C-085E-4340-85A3-A5531E510DB2}">
      <thm15:themeFamily xmlns="" xmlns:thm15="http://schemas.microsoft.com/office/thememl/2012/main" name="NET_PPT_Temp_Arial_Macro_Free_v51" id="{8D803308-784A-4915-9600-984AB2AA7C57}" vid="{4A425527-96A3-4A84-9E4D-BF967562125A}"/>
    </a:ext>
  </a:extLst>
</a:theme>
</file>

<file path=ppt/theme/theme3.xml><?xml version="1.0" encoding="utf-8"?>
<a:theme xmlns:a="http://schemas.openxmlformats.org/drawingml/2006/main" name="Final Slide">
  <a:themeElements>
    <a:clrScheme name="Custom 18">
      <a:dk1>
        <a:srgbClr val="124191"/>
      </a:dk1>
      <a:lt1>
        <a:srgbClr val="FFFFFF"/>
      </a:lt1>
      <a:dk2>
        <a:srgbClr val="FFFFFF"/>
      </a:dk2>
      <a:lt2>
        <a:srgbClr val="687170"/>
      </a:lt2>
      <a:accent1>
        <a:srgbClr val="00C9FF"/>
      </a:accent1>
      <a:accent2>
        <a:srgbClr val="00C9FF"/>
      </a:accent2>
      <a:accent3>
        <a:srgbClr val="00C9FF"/>
      </a:accent3>
      <a:accent4>
        <a:srgbClr val="A8BBC0"/>
      </a:accent4>
      <a:accent5>
        <a:srgbClr val="A8BBC0"/>
      </a:accent5>
      <a:accent6>
        <a:srgbClr val="D8D9DA"/>
      </a:accent6>
      <a:hlink>
        <a:srgbClr val="124191"/>
      </a:hlink>
      <a:folHlink>
        <a:srgbClr val="124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NET_PPT_Temp_Arial_Macro_Free_v51" id="{8D803308-784A-4915-9600-984AB2AA7C57}" vid="{390ADDEA-1B99-4A1B-B179-A2DD6FC188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NET_PPT_Temp_Arial_Macro_Free_v53</Template>
  <TotalTime>0</TotalTime>
  <Words>2295</Words>
  <Application>Microsoft Office PowerPoint</Application>
  <PresentationFormat>全屏显示(16:9)</PresentationFormat>
  <Paragraphs>597</Paragraphs>
  <Slides>30</Slides>
  <Notes>26</Notes>
  <HiddenSlides>0</HiddenSlides>
  <MMClips>0</MMClips>
  <ScaleCrop>false</ScaleCrop>
  <HeadingPairs>
    <vt:vector size="4" baseType="variant">
      <vt:variant>
        <vt:lpstr>主题</vt:lpstr>
      </vt:variant>
      <vt:variant>
        <vt:i4>3</vt:i4>
      </vt:variant>
      <vt:variant>
        <vt:lpstr>幻灯片标题</vt:lpstr>
      </vt:variant>
      <vt:variant>
        <vt:i4>30</vt:i4>
      </vt:variant>
    </vt:vector>
  </HeadingPairs>
  <TitlesOfParts>
    <vt:vector size="33" baseType="lpstr">
      <vt:lpstr>NET_PPT_Temp_Arial_Macro_Free_v53</vt:lpstr>
      <vt:lpstr>Nokia Master Blue Background</vt:lpstr>
      <vt:lpstr>Final Slide</vt:lpstr>
      <vt:lpstr>幻灯片 1</vt:lpstr>
      <vt:lpstr>主要内容  </vt:lpstr>
      <vt:lpstr>LTE产生的背景         </vt:lpstr>
      <vt:lpstr>LTE的变革：原始需求         </vt:lpstr>
      <vt:lpstr>LTE的变革：空口技术            </vt:lpstr>
      <vt:lpstr>LTE的变革：空口技术            </vt:lpstr>
      <vt:lpstr>LTE的变革：空口技术            </vt:lpstr>
      <vt:lpstr>LTE的变革：空口技术            </vt:lpstr>
      <vt:lpstr>LTE的变革：空口技术            </vt:lpstr>
      <vt:lpstr>LTE的变革：空口技术            </vt:lpstr>
      <vt:lpstr>LTE的变革：系统架构            </vt:lpstr>
      <vt:lpstr>LTE的变革：系统架构            </vt:lpstr>
      <vt:lpstr>LTE主要网元及其功能           </vt:lpstr>
      <vt:lpstr>LTE主要网元及其功能            </vt:lpstr>
      <vt:lpstr>LTE主要网元及其功能            </vt:lpstr>
      <vt:lpstr>LTE主要网元及其功能            </vt:lpstr>
      <vt:lpstr>LTE主要网元及其功能            </vt:lpstr>
      <vt:lpstr>LTE接口和协议            </vt:lpstr>
      <vt:lpstr>LTE接口和协议            </vt:lpstr>
      <vt:lpstr>LTE接口和协议            </vt:lpstr>
      <vt:lpstr>LTE接口和协议            </vt:lpstr>
      <vt:lpstr>LTE接口和协议            </vt:lpstr>
      <vt:lpstr>LTE接口和协议            </vt:lpstr>
      <vt:lpstr>LTE接口和协议            </vt:lpstr>
      <vt:lpstr>LTE附着流程            </vt:lpstr>
      <vt:lpstr>LTE寻呼流程            </vt:lpstr>
      <vt:lpstr>LTE切换流程            </vt:lpstr>
      <vt:lpstr>参考资料</vt:lpstr>
      <vt:lpstr>附: LTE和WCDMA对比  </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2015-09-10T10:38:36Z</dcterms:created>
  <dcterms:modified xsi:type="dcterms:W3CDTF">2019-04-14T15:17:58Z</dcterms:modified>
</cp:coreProperties>
</file>